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DM Sans" pitchFamily="2" charset="77"/>
      <p:regular r:id="rId28"/>
    </p:embeddedFont>
    <p:embeddedFont>
      <p:font typeface="DM Sans Bold" pitchFamily="2" charset="77"/>
      <p:regular r:id="rId29"/>
      <p:bold r:id="rId30"/>
    </p:embeddedFont>
    <p:embeddedFont>
      <p:font typeface="DM Sans Italics" pitchFamily="2" charset="77"/>
      <p:regular r:id="rId31"/>
      <p:italic r:id="rId32"/>
    </p:embeddedFont>
    <p:embeddedFont>
      <p:font typeface="Georgia Pro Light" panose="020F0502020204030204" pitchFamily="3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620" autoAdjust="0"/>
  </p:normalViewPr>
  <p:slideViewPr>
    <p:cSldViewPr>
      <p:cViewPr varScale="1">
        <p:scale>
          <a:sx n="76" d="100"/>
          <a:sy n="76" d="100"/>
        </p:scale>
        <p:origin x="712"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afternoon. My name is Audrey Chang, and today I will present my research on ‘Predicting Churn, Preserving Value.’ I will demonstrate how I used advanced machine learning techniques, including Deep Learning and Stacking, to build a telecom churn prediction system that is not only accurate but also business-ready.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I move from model performance to explainability. In a business setting, a ‘black box’ prediction isn’t enough — stakeholders need to know why a customer is likely to churn.</a:t>
            </a:r>
          </a:p>
          <a:p>
            <a:endParaRPr lang="en-US"/>
          </a:p>
          <a:p>
            <a:r>
              <a:rPr lang="en-US"/>
              <a:t>First, global SHAP.</a:t>
            </a:r>
          </a:p>
          <a:p>
            <a:r>
              <a:rPr lang="en-US"/>
              <a:t>The global SHAP ranking shows the top churn drivers. The largest driver is CurrentEquipmentDays, then PercChangeMinutes and MonthsInService, followed by operational and value signals like DroppedBlockedCalls, RevenuePerMinute, and MonthlyMinutes.</a:t>
            </a:r>
          </a:p>
          <a:p>
            <a:r>
              <a:rPr lang="en-US"/>
              <a:t>So overall, churn risk is strongly associated with device lifecycle, behavior change, and service/price friction.</a:t>
            </a:r>
          </a:p>
          <a:p>
            <a:endParaRPr lang="en-US"/>
          </a:p>
          <a:p>
            <a:r>
              <a:rPr lang="en-US"/>
              <a:t>Click</a:t>
            </a:r>
          </a:p>
          <a:p>
            <a:endParaRPr lang="en-US"/>
          </a:p>
          <a:p>
            <a:r>
              <a:rPr lang="en-US"/>
              <a:t>Second, local SHAP for one customer.</a:t>
            </a:r>
          </a:p>
          <a:p>
            <a:r>
              <a:rPr lang="en-US"/>
              <a:t>On the right, the waterfall explains a high-confidence true positive where the model predicts 82% churn. The biggest factors pushing risk up are RevenuePerMinute (+0.16), MonthsInService (+0.15), and very low MonthlyMinutes (+0.11), plus usage efficiency MOU_perActive (+0.09). A few factors reduce risk slightly, but they’re too small to offset the main drivers, so the final prediction stays high.</a:t>
            </a:r>
          </a:p>
          <a:p>
            <a:endParaRPr lang="en-US"/>
          </a:p>
          <a:p>
            <a:r>
              <a:rPr lang="en-US"/>
              <a:t>Finally, I want to emphasize: SHAP is associational, not causal, so if we design interventions like plan adjustment or upgrade offers, we should validate impact with experiments.”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let’s talk about business impact. High AUC is good, but ROI is what matters. I defined a decision rule based on Expected Loss. We should only offer a retention incentive if the Probability of Churn times LTV is greater than the Retention Cost.</a:t>
            </a:r>
          </a:p>
          <a:p>
            <a:endParaRPr lang="en-US"/>
          </a:p>
          <a:p>
            <a:r>
              <a:rPr lang="en-US"/>
              <a:t>For example, if the retention cost is $200 and LTV is $1000, our break-even probability is 0.20. This proves why Calibration is key. If a model is uncalibrated and over-predicts risk (e.g., saying 0.8 when it's actually 0.1), we waste money on customers who weren’t going to leave. My model ensures these probabilities are usable for this financial formula.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Finally, I performed an error analysis to 'close the loop' between modeling and decision-making. If we used the default 0.5 threshold, we would miss too many churners. By tuning the threshold down to 0.26 based on the business cost I just mentioned, looking at this Confusion Matrix, we successfully boosted the Recall to 73%. This means we are catching the majority of at-risk customers.</a:t>
            </a:r>
          </a:p>
          <a:p>
            <a:endParaRPr lang="en-US"/>
          </a:p>
          <a:p>
            <a:endParaRPr lang="en-US"/>
          </a:p>
          <a:p>
            <a:endParaRPr lang="en-US"/>
          </a:p>
          <a:p>
            <a:r>
              <a:rPr lang="en-US"/>
              <a:t>However, no model is perfect. Here is a specific False Negative case—a customer who churned, but the model predicted 'Stay'.</a:t>
            </a:r>
          </a:p>
          <a:p>
            <a:endParaRPr lang="en-US"/>
          </a:p>
          <a:p>
            <a:r>
              <a:rPr lang="en-US"/>
              <a:t>The SHAP Waterfall reveals a classic case of 'Competing Signals'. Please look at the top feature: CurrentEquipmentDays. It is a large Red bar. This means the model did detect the risk coming from the customer's old device. It knew this was a danger sign.</a:t>
            </a:r>
          </a:p>
          <a:p>
            <a:endParaRPr lang="en-US"/>
          </a:p>
          <a:p>
            <a:r>
              <a:rPr lang="en-US"/>
              <a:t>But, look at the Blue bars below it. Other features (like their long history or payment patterns) acted as strong 'safety signals' that counteracted the risk, pulling the final score down below our threshold.</a:t>
            </a:r>
          </a:p>
          <a:p>
            <a:endParaRPr lang="en-US"/>
          </a:p>
          <a:p>
            <a:r>
              <a:rPr lang="en-US"/>
              <a:t>This tells me that to fix these 'tie-breaker' cases, I need to engineer 'Trend Features'. We need to capture recent behavior changes (like a sudden drop in usage) to help the model realize that the Red risk signal should have outweighed the Blue ones.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conclude, this project delivered:</a:t>
            </a:r>
          </a:p>
          <a:p>
            <a:endParaRPr lang="en-US"/>
          </a:p>
          <a:p>
            <a:r>
              <a:rPr lang="en-US"/>
              <a:t>A rigorous, leakage-free pipeline.</a:t>
            </a:r>
          </a:p>
          <a:p>
            <a:endParaRPr lang="en-US"/>
          </a:p>
          <a:p>
            <a:r>
              <a:rPr lang="en-US"/>
              <a:t>A Stacking model that outperforms single baselines.</a:t>
            </a:r>
          </a:p>
          <a:p>
            <a:endParaRPr lang="en-US"/>
          </a:p>
          <a:p>
            <a:r>
              <a:rPr lang="en-US"/>
              <a:t>And most importantly, a business-aligned decision framework that balances accuracy with financial ROI. Thank you for your time. I am now open to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is today’s agenda. I will start with the motivation, walk you through the data setup and modeling process, and finally focus on the business insights and error analysis.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start with the problem. In the telecom industry, acquiring a new customer is expensive. My goal was not just to train a model with high accuracy, but to build an end-to-end pipeline that solves three specific challenges:</a:t>
            </a:r>
          </a:p>
          <a:p>
            <a:endParaRPr lang="en-US"/>
          </a:p>
          <a:p>
            <a:r>
              <a:rPr lang="en-US"/>
              <a:t>Engineering Rigor: Preventing data leakage and ensuring reproducibility.</a:t>
            </a:r>
          </a:p>
          <a:p>
            <a:endParaRPr lang="en-US"/>
          </a:p>
          <a:p>
            <a:r>
              <a:rPr lang="en-US"/>
              <a:t>Model Comparison: Benchmarking simple baselines against complex Stacking and Deep Learning models.</a:t>
            </a:r>
          </a:p>
          <a:p>
            <a:endParaRPr lang="en-US"/>
          </a:p>
          <a:p>
            <a:r>
              <a:rPr lang="en-US"/>
              <a:t>Explainability: Translating ‘black-box’ predictions into actionable retention strategies.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For the data setup, I used a telecom dataset with imbalanced targets. A critical step here was Leakage Control. I strictly excluded post-event features—like ‘retention calls’—which would give the model the answer cheat sheet. I also used a time-series-like split strategy to ensure we are predicting the future, not memorizing the past.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 experimented with three levels of model complexity:</a:t>
            </a:r>
          </a:p>
          <a:p>
            <a:endParaRPr lang="en-US" dirty="0"/>
          </a:p>
          <a:p>
            <a:r>
              <a:rPr lang="en-US" dirty="0"/>
              <a:t>1.Baseline: Logistic Regression for interpretability.</a:t>
            </a:r>
          </a:p>
          <a:p>
            <a:endParaRPr lang="en-US" dirty="0"/>
          </a:p>
          <a:p>
            <a:r>
              <a:rPr lang="en-US" dirty="0"/>
              <a:t>2.Tree-Based: </a:t>
            </a:r>
            <a:r>
              <a:rPr lang="en-US" dirty="0" err="1"/>
              <a:t>XGBoost</a:t>
            </a:r>
            <a:r>
              <a:rPr lang="en-US" dirty="0"/>
              <a:t> and </a:t>
            </a:r>
            <a:r>
              <a:rPr lang="en-US" dirty="0" err="1"/>
              <a:t>LightGBM</a:t>
            </a:r>
            <a:r>
              <a:rPr lang="en-US" dirty="0"/>
              <a:t>, optimized with </a:t>
            </a:r>
            <a:r>
              <a:rPr lang="en-US" dirty="0" err="1"/>
              <a:t>Optuna</a:t>
            </a:r>
            <a:r>
              <a:rPr lang="en-US" dirty="0"/>
              <a:t> for hyperparameter tuning.</a:t>
            </a:r>
          </a:p>
          <a:p>
            <a:endParaRPr lang="en-US" dirty="0"/>
          </a:p>
          <a:p>
            <a:r>
              <a:rPr lang="en-US" dirty="0"/>
              <a:t>3. Deep Learning: A Wide &amp; Deep network using </a:t>
            </a:r>
            <a:r>
              <a:rPr lang="en-US" dirty="0" err="1"/>
              <a:t>PyTorch</a:t>
            </a:r>
            <a:r>
              <a:rPr lang="en-US" dirty="0"/>
              <a:t>. </a:t>
            </a:r>
          </a:p>
          <a:p>
            <a:endParaRPr lang="en-US" dirty="0"/>
          </a:p>
          <a:p>
            <a:r>
              <a:rPr lang="en-US" dirty="0"/>
              <a:t>Finally, I combined these into a Stacking Ensemble, which uses a Meta-Learner to learn the best weights from all base models.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On this slide, I’m explaining how I made the model comparison fair and decision-relevant.</a:t>
            </a:r>
          </a:p>
          <a:p>
            <a:endParaRPr lang="en-US" dirty="0"/>
          </a:p>
          <a:p>
            <a:r>
              <a:rPr lang="en-US" dirty="0"/>
              <a:t>First, all models use the exact same train/validation/test split, so any performance differences come from the model choice, not from different data.</a:t>
            </a:r>
          </a:p>
          <a:p>
            <a:endParaRPr lang="en-US" dirty="0"/>
          </a:p>
          <a:p>
            <a:r>
              <a:rPr lang="en-US" dirty="0"/>
              <a:t>Second, hyperparameter tuning is restricted to the validation set. I never use the test set to pick parameters or thresholds—so there is no test peeking. The test set is only used once, at the very end, for reporting.</a:t>
            </a:r>
          </a:p>
          <a:p>
            <a:endParaRPr lang="en-US" dirty="0"/>
          </a:p>
          <a:p>
            <a:r>
              <a:rPr lang="en-US" dirty="0"/>
              <a:t>For evaluation, I separate ranking metrics from decision metrics.</a:t>
            </a:r>
          </a:p>
          <a:p>
            <a:endParaRPr lang="en-US" dirty="0"/>
          </a:p>
          <a:p>
            <a:r>
              <a:rPr lang="en-US" dirty="0"/>
              <a:t>My primary metrics are ROC-AUC and PR-AUC.</a:t>
            </a:r>
          </a:p>
          <a:p>
            <a:endParaRPr lang="en-US" dirty="0"/>
          </a:p>
          <a:p>
            <a:r>
              <a:rPr lang="en-US" dirty="0"/>
              <a:t>ROC-AUC measures overall ranking quality across thresholds: how well the model orders churners above non-churners.</a:t>
            </a:r>
          </a:p>
          <a:p>
            <a:endParaRPr lang="en-US" dirty="0"/>
          </a:p>
          <a:p>
            <a:r>
              <a:rPr lang="en-US" dirty="0"/>
              <a:t>PR-AUC is more informative under class imbalance because it focuses on the positive class—churners—and reflects the precision-recall trade-off.</a:t>
            </a:r>
          </a:p>
          <a:p>
            <a:endParaRPr lang="en-US" dirty="0"/>
          </a:p>
          <a:p>
            <a:r>
              <a:rPr lang="en-US" dirty="0"/>
              <a:t>Then, for deployment decisions, I look at F1 and Recall at a tuned threshold. Importantly, the threshold is chosen on the validation set, not on the test set, because threshold selection is part of model design.</a:t>
            </a:r>
          </a:p>
          <a:p>
            <a:endParaRPr lang="en-US" dirty="0"/>
          </a:p>
          <a:p>
            <a:r>
              <a:rPr lang="en-US" dirty="0"/>
              <a:t>Finally, I use the confusion matrix to make the trade-off explicit—how many false positives and false negatives we get at that operating point—because those map directly to business costs and the retention policy.</a:t>
            </a:r>
          </a:p>
          <a:p>
            <a:endParaRPr lang="en-US" dirty="0"/>
          </a:p>
          <a:p>
            <a:r>
              <a:rPr lang="en-US" dirty="0"/>
              <a:t>So overall, this design makes results both comparable academically and actionable for business decisioning.”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 this slide I’m summarizing the main leaderboard across all model families, evaluated on the same held-out test set.</a:t>
            </a:r>
          </a:p>
          <a:p>
            <a:endParaRPr lang="en-US"/>
          </a:p>
          <a:p>
            <a:r>
              <a:rPr lang="en-US"/>
              <a:t>Left: AUC.</a:t>
            </a:r>
          </a:p>
          <a:p>
            <a:r>
              <a:rPr lang="en-US"/>
              <a:t>The dashed red line is the random baseline at 0.5. My logistic regression baseline achieves about 0.616 AUC, and the simple decision tree is around 0.629.</a:t>
            </a:r>
          </a:p>
          <a:p>
            <a:r>
              <a:rPr lang="en-US"/>
              <a:t>Neural networks are competitive in the mid 0.65 range, but the best performance comes from tree-based boosting and ensembles: XGBoost is around 0.673, and the stacking ensemble is the top model at about 0.677 AUC. So overall, compared with the GLM baseline, the best model improves AUC by roughly +0.06.</a:t>
            </a:r>
          </a:p>
          <a:p>
            <a:endParaRPr lang="en-US"/>
          </a:p>
          <a:p>
            <a:r>
              <a:rPr lang="en-US"/>
              <a:t>Middle: PR-AUC.</a:t>
            </a:r>
          </a:p>
          <a:p>
            <a:r>
              <a:rPr lang="en-US"/>
              <a:t>Because churn is imbalanced, PR-AUC is more sensitive to how well we identify churners. The ranking is consistent: boosting and stacking remain strongest, and neural nets are close but not the top.</a:t>
            </a:r>
          </a:p>
          <a:p>
            <a:endParaRPr lang="en-US"/>
          </a:p>
          <a:p>
            <a:r>
              <a:rPr lang="en-US"/>
              <a:t>Right: F1 vs Recall trade-off.</a:t>
            </a:r>
          </a:p>
          <a:p>
            <a:r>
              <a:rPr lang="en-US"/>
              <a:t>This shows the operating point matters. At the default threshold, models can be too conservative and miss churners. When I tune the threshold, XGBoost reaches the highest recall (around 0.73) with F1 near 0.5, and the stacking model is close behind.</a:t>
            </a:r>
          </a:p>
          <a:p>
            <a:endParaRPr lang="en-US"/>
          </a:p>
          <a:p>
            <a:r>
              <a:rPr lang="en-US"/>
              <a:t>Key takeaway: under a realistic pipeline, boosting + ensembling gives the best lift, but the final deployment choice should be based on the business cost of false negatives, which is why I treat threshold selection as part of the evaluation.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After establishing GBM as a strong baseline, this slide covers what I tried beyond GBM: tabular deep learning and a leakage-safe stacking ensemble.</a:t>
            </a:r>
          </a:p>
          <a:p>
            <a:endParaRPr lang="en-US" dirty="0"/>
          </a:p>
          <a:p>
            <a:r>
              <a:rPr lang="en-US" dirty="0"/>
              <a:t>First, the tabular deep learning study.</a:t>
            </a:r>
          </a:p>
          <a:p>
            <a:r>
              <a:rPr lang="en-US" dirty="0"/>
              <a:t>I ran a controlled comparison of 7 neural network variants under the same train/validation split and the same training protocol—dense networks, entity embeddings, wide-and-deep, deeper versions, plus imbalance strategies like stronger class weighting and focal loss.</a:t>
            </a:r>
          </a:p>
          <a:p>
            <a:r>
              <a:rPr lang="en-US" dirty="0"/>
              <a:t>The best neural model was Wide &amp; Deep, achieving about Val AUC 0.636 and Test AUC 0.655, with PR-AUC around 0.426. So embeddings and a wide component help, but on this dataset the gain is still limited compared with top boosting models.</a:t>
            </a:r>
          </a:p>
          <a:p>
            <a:endParaRPr lang="en-US" dirty="0"/>
          </a:p>
          <a:p>
            <a:r>
              <a:rPr lang="en-US" dirty="0"/>
              <a:t>Second, why stacking.</a:t>
            </a:r>
          </a:p>
          <a:p>
            <a:r>
              <a:rPr lang="en-US" dirty="0"/>
              <a:t>Even if GBMs are strongest, different model families can make different mistakes, so stacking can exploit complementary errors.</a:t>
            </a:r>
          </a:p>
          <a:p>
            <a:r>
              <a:rPr lang="en-US" dirty="0"/>
              <a:t>The heatmap on the right shows the correlation of base-model predictions. They’re not identical—average correlation is around 0.77—which is evidence there’s some diversity to combine.</a:t>
            </a:r>
          </a:p>
          <a:p>
            <a:endParaRPr lang="en-US" dirty="0"/>
          </a:p>
          <a:p>
            <a:r>
              <a:rPr lang="en-US" dirty="0"/>
              <a:t>Important sanity check:</a:t>
            </a:r>
          </a:p>
          <a:p>
            <a:r>
              <a:rPr lang="en-US" dirty="0"/>
              <a:t>A naive averaging ensemble did not beat the best single model, so stacking has to be done carefully.</a:t>
            </a:r>
          </a:p>
          <a:p>
            <a:endParaRPr lang="en-US" dirty="0"/>
          </a:p>
          <a:p>
            <a:r>
              <a:rPr lang="en-US" dirty="0"/>
              <a:t>Leakage-safe method:</a:t>
            </a:r>
          </a:p>
          <a:p>
            <a:r>
              <a:rPr lang="en-US" dirty="0"/>
              <a:t>To avoid leakage, I train the meta-learner only on out-of-fold (OOF) predictions from base models, then evaluate once on the untouched test set.</a:t>
            </a:r>
          </a:p>
          <a:p>
            <a:endParaRPr lang="en-US" dirty="0"/>
          </a:p>
          <a:p>
            <a:r>
              <a:rPr lang="en-US" dirty="0"/>
              <a:t>Result:</a:t>
            </a:r>
          </a:p>
          <a:p>
            <a:r>
              <a:rPr lang="en-US" dirty="0"/>
              <a:t>Stacking achieves Test AUC 0.6773, slightly above the best single </a:t>
            </a:r>
            <a:r>
              <a:rPr lang="en-US" dirty="0" err="1"/>
              <a:t>XGBoost</a:t>
            </a:r>
            <a:r>
              <a:rPr lang="en-US" dirty="0"/>
              <a:t> at 0.6734—about +0.58% relative lift.</a:t>
            </a:r>
          </a:p>
          <a:p>
            <a:r>
              <a:rPr lang="en-US" dirty="0"/>
              <a:t>So the takeaway is: deep learning is competitive and useful for feature learning, but the most reliable marginal improvement here comes from a carefully validated stacking ensemble, not from naive </a:t>
            </a:r>
            <a:r>
              <a:rPr lang="en-US" dirty="0" err="1"/>
              <a:t>ensembling</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12/16/25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oleObject" Target="../embeddings/oleObject1.bin"/><Relationship Id="rId5" Type="http://schemas.openxmlformats.org/officeDocument/2006/relationships/image" Target="../media/image10.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slide" Target="slide20.xml"/><Relationship Id="rId5" Type="http://schemas.openxmlformats.org/officeDocument/2006/relationships/image" Target="../media/image12.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991600" cy="10287000"/>
            <a:chOff x="0" y="0"/>
            <a:chExt cx="1035548" cy="1184737"/>
          </a:xfrm>
        </p:grpSpPr>
        <p:sp>
          <p:nvSpPr>
            <p:cNvPr id="3" name="Freeform 3"/>
            <p:cNvSpPr/>
            <p:nvPr/>
          </p:nvSpPr>
          <p:spPr>
            <a:xfrm>
              <a:off x="0" y="0"/>
              <a:ext cx="1035548" cy="1184737"/>
            </a:xfrm>
            <a:custGeom>
              <a:avLst/>
              <a:gdLst/>
              <a:ahLst/>
              <a:cxnLst/>
              <a:rect l="l" t="t" r="r" b="b"/>
              <a:pathLst>
                <a:path w="1035548" h="1184737">
                  <a:moveTo>
                    <a:pt x="0" y="0"/>
                  </a:moveTo>
                  <a:lnTo>
                    <a:pt x="1035548" y="0"/>
                  </a:lnTo>
                  <a:lnTo>
                    <a:pt x="1035548" y="1184737"/>
                  </a:lnTo>
                  <a:lnTo>
                    <a:pt x="0" y="1184737"/>
                  </a:lnTo>
                  <a:close/>
                </a:path>
              </a:pathLst>
            </a:custGeom>
            <a:blipFill>
              <a:blip r:embed="rId3"/>
              <a:stretch>
                <a:fillRect t="-378" b="-378"/>
              </a:stretch>
            </a:blipFill>
          </p:spPr>
          <p:txBody>
            <a:bodyPr/>
            <a:lstStyle/>
            <a:p>
              <a:endParaRPr lang="en-TW"/>
            </a:p>
          </p:txBody>
        </p:sp>
      </p:grpSp>
      <p:grpSp>
        <p:nvGrpSpPr>
          <p:cNvPr id="4" name="Group 4"/>
          <p:cNvGrpSpPr/>
          <p:nvPr/>
        </p:nvGrpSpPr>
        <p:grpSpPr>
          <a:xfrm>
            <a:off x="10744200" y="666750"/>
            <a:ext cx="6877050" cy="585084"/>
            <a:chOff x="0" y="0"/>
            <a:chExt cx="9169400" cy="780112"/>
          </a:xfrm>
        </p:grpSpPr>
        <p:sp>
          <p:nvSpPr>
            <p:cNvPr id="5" name="Freeform 5"/>
            <p:cNvSpPr/>
            <p:nvPr/>
          </p:nvSpPr>
          <p:spPr>
            <a:xfrm rot="-5400000" flipH="1">
              <a:off x="36553" y="74861"/>
              <a:ext cx="555143" cy="628248"/>
            </a:xfrm>
            <a:custGeom>
              <a:avLst/>
              <a:gdLst/>
              <a:ahLst/>
              <a:cxnLst/>
              <a:rect l="l" t="t" r="r" b="b"/>
              <a:pathLst>
                <a:path w="555143" h="628248">
                  <a:moveTo>
                    <a:pt x="555143" y="0"/>
                  </a:moveTo>
                  <a:lnTo>
                    <a:pt x="0" y="0"/>
                  </a:lnTo>
                  <a:lnTo>
                    <a:pt x="0" y="628248"/>
                  </a:lnTo>
                  <a:lnTo>
                    <a:pt x="555143" y="628248"/>
                  </a:lnTo>
                  <a:lnTo>
                    <a:pt x="55514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sp>
          <p:nvSpPr>
            <p:cNvPr id="6" name="TextBox 6"/>
            <p:cNvSpPr txBox="1"/>
            <p:nvPr/>
          </p:nvSpPr>
          <p:spPr>
            <a:xfrm>
              <a:off x="795304" y="95250"/>
              <a:ext cx="8374096" cy="684862"/>
            </a:xfrm>
            <a:prstGeom prst="rect">
              <a:avLst/>
            </a:prstGeom>
          </p:spPr>
          <p:txBody>
            <a:bodyPr lIns="0" tIns="0" rIns="0" bIns="0" rtlCol="0" anchor="t">
              <a:spAutoFit/>
            </a:bodyPr>
            <a:lstStyle/>
            <a:p>
              <a:pPr marL="0" lvl="0" indent="0" algn="l">
                <a:lnSpc>
                  <a:spcPts val="3555"/>
                </a:lnSpc>
              </a:pPr>
              <a:r>
                <a:rPr lang="en-US" sz="3864" spc="-77">
                  <a:solidFill>
                    <a:srgbClr val="0B2240"/>
                  </a:solidFill>
                  <a:latin typeface="Georgia Pro Light"/>
                  <a:ea typeface="Georgia Pro Light"/>
                  <a:cs typeface="Georgia Pro Light"/>
                  <a:sym typeface="Georgia Pro Light"/>
                </a:rPr>
                <a:t>Telecom Insights</a:t>
              </a:r>
            </a:p>
          </p:txBody>
        </p:sp>
      </p:grpSp>
      <p:sp>
        <p:nvSpPr>
          <p:cNvPr id="7" name="Freeform 7"/>
          <p:cNvSpPr/>
          <p:nvPr/>
        </p:nvSpPr>
        <p:spPr>
          <a:xfrm>
            <a:off x="12982638" y="6055974"/>
            <a:ext cx="5305362" cy="4231026"/>
          </a:xfrm>
          <a:custGeom>
            <a:avLst/>
            <a:gdLst/>
            <a:ahLst/>
            <a:cxnLst/>
            <a:rect l="l" t="t" r="r" b="b"/>
            <a:pathLst>
              <a:path w="5305362" h="4231026">
                <a:moveTo>
                  <a:pt x="0" y="0"/>
                </a:moveTo>
                <a:lnTo>
                  <a:pt x="5305362" y="0"/>
                </a:lnTo>
                <a:lnTo>
                  <a:pt x="5305362" y="4231026"/>
                </a:lnTo>
                <a:lnTo>
                  <a:pt x="0" y="4231026"/>
                </a:lnTo>
                <a:lnTo>
                  <a:pt x="0" y="0"/>
                </a:lnTo>
                <a:close/>
              </a:path>
            </a:pathLst>
          </a:custGeom>
          <a:blipFill>
            <a:blip r:embed="rId6">
              <a:alphaModFix amt="68000"/>
              <a:extLst>
                <a:ext uri="{96DAC541-7B7A-43D3-8B79-37D633B846F1}">
                  <asvg:svgBlip xmlns:asvg="http://schemas.microsoft.com/office/drawing/2016/SVG/main" r:embed="rId7"/>
                </a:ext>
              </a:extLst>
            </a:blip>
            <a:stretch>
              <a:fillRect/>
            </a:stretch>
          </a:blipFill>
        </p:spPr>
        <p:txBody>
          <a:bodyPr/>
          <a:lstStyle/>
          <a:p>
            <a:endParaRPr lang="en-TW"/>
          </a:p>
        </p:txBody>
      </p:sp>
      <p:grpSp>
        <p:nvGrpSpPr>
          <p:cNvPr id="8" name="Group 8"/>
          <p:cNvGrpSpPr/>
          <p:nvPr/>
        </p:nvGrpSpPr>
        <p:grpSpPr>
          <a:xfrm>
            <a:off x="9377362" y="1542321"/>
            <a:ext cx="8477250" cy="4513653"/>
            <a:chOff x="0" y="0"/>
            <a:chExt cx="11303000" cy="6018204"/>
          </a:xfrm>
        </p:grpSpPr>
        <p:sp>
          <p:nvSpPr>
            <p:cNvPr id="9" name="TextBox 9"/>
            <p:cNvSpPr txBox="1"/>
            <p:nvPr/>
          </p:nvSpPr>
          <p:spPr>
            <a:xfrm>
              <a:off x="0" y="161925"/>
              <a:ext cx="11303000" cy="3107901"/>
            </a:xfrm>
            <a:prstGeom prst="rect">
              <a:avLst/>
            </a:prstGeom>
          </p:spPr>
          <p:txBody>
            <a:bodyPr lIns="0" tIns="0" rIns="0" bIns="0" rtlCol="0" anchor="t">
              <a:spAutoFit/>
            </a:bodyPr>
            <a:lstStyle/>
            <a:p>
              <a:pPr marL="0" lvl="0" indent="0" algn="l">
                <a:lnSpc>
                  <a:spcPts val="8799"/>
                </a:lnSpc>
              </a:pPr>
              <a:r>
                <a:rPr lang="en-US" sz="8799">
                  <a:solidFill>
                    <a:srgbClr val="0B2240"/>
                  </a:solidFill>
                  <a:latin typeface="Georgia Pro Light"/>
                  <a:ea typeface="Georgia Pro Light"/>
                  <a:cs typeface="Georgia Pro Light"/>
                  <a:sym typeface="Georgia Pro Light"/>
                </a:rPr>
                <a:t>Predicting Churn, Preserving Value</a:t>
              </a:r>
            </a:p>
          </p:txBody>
        </p:sp>
        <p:sp>
          <p:nvSpPr>
            <p:cNvPr id="10" name="TextBox 10"/>
            <p:cNvSpPr txBox="1"/>
            <p:nvPr/>
          </p:nvSpPr>
          <p:spPr>
            <a:xfrm>
              <a:off x="0" y="3520749"/>
              <a:ext cx="11291392" cy="2497455"/>
            </a:xfrm>
            <a:prstGeom prst="rect">
              <a:avLst/>
            </a:prstGeom>
          </p:spPr>
          <p:txBody>
            <a:bodyPr lIns="0" tIns="0" rIns="0" bIns="0" rtlCol="0" anchor="t">
              <a:spAutoFit/>
            </a:bodyPr>
            <a:lstStyle/>
            <a:p>
              <a:pPr marL="0" lvl="0" indent="0" algn="l">
                <a:lnSpc>
                  <a:spcPts val="5039"/>
                </a:lnSpc>
              </a:pPr>
              <a:r>
                <a:rPr lang="en-US" sz="3599">
                  <a:solidFill>
                    <a:srgbClr val="0B2240"/>
                  </a:solidFill>
                  <a:latin typeface="DM Sans"/>
                  <a:ea typeface="DM Sans"/>
                  <a:cs typeface="DM Sans"/>
                  <a:sym typeface="DM Sans"/>
                </a:rPr>
                <a:t>Advanced Machine Learning and Explainable AI for Telecom Retention Strategies</a:t>
              </a:r>
            </a:p>
          </p:txBody>
        </p:sp>
      </p:grpSp>
      <p:grpSp>
        <p:nvGrpSpPr>
          <p:cNvPr id="11" name="Group 11"/>
          <p:cNvGrpSpPr/>
          <p:nvPr/>
        </p:nvGrpSpPr>
        <p:grpSpPr>
          <a:xfrm>
            <a:off x="9377362" y="6341724"/>
            <a:ext cx="5743575" cy="912367"/>
            <a:chOff x="0" y="0"/>
            <a:chExt cx="7658100" cy="1216489"/>
          </a:xfrm>
        </p:grpSpPr>
        <p:sp>
          <p:nvSpPr>
            <p:cNvPr id="12" name="TextBox 12"/>
            <p:cNvSpPr txBox="1"/>
            <p:nvPr/>
          </p:nvSpPr>
          <p:spPr>
            <a:xfrm>
              <a:off x="0" y="691344"/>
              <a:ext cx="7658100" cy="525145"/>
            </a:xfrm>
            <a:prstGeom prst="rect">
              <a:avLst/>
            </a:prstGeom>
          </p:spPr>
          <p:txBody>
            <a:bodyPr lIns="0" tIns="0" rIns="0" bIns="0" rtlCol="0" anchor="t">
              <a:spAutoFit/>
            </a:bodyPr>
            <a:lstStyle/>
            <a:p>
              <a:pPr marL="0" lvl="0" indent="0" algn="l">
                <a:lnSpc>
                  <a:spcPts val="3359"/>
                </a:lnSpc>
                <a:spcBef>
                  <a:spcPct val="0"/>
                </a:spcBef>
              </a:pPr>
              <a:r>
                <a:rPr lang="en-US" sz="2400">
                  <a:solidFill>
                    <a:srgbClr val="444444"/>
                  </a:solidFill>
                  <a:latin typeface="DM Sans"/>
                  <a:ea typeface="DM Sans"/>
                  <a:cs typeface="DM Sans"/>
                  <a:sym typeface="DM Sans"/>
                </a:rPr>
                <a:t>Audrey Chang</a:t>
              </a:r>
            </a:p>
          </p:txBody>
        </p:sp>
        <p:sp>
          <p:nvSpPr>
            <p:cNvPr id="13" name="TextBox 13"/>
            <p:cNvSpPr txBox="1"/>
            <p:nvPr/>
          </p:nvSpPr>
          <p:spPr>
            <a:xfrm>
              <a:off x="0" y="-47625"/>
              <a:ext cx="7658100" cy="569172"/>
            </a:xfrm>
            <a:prstGeom prst="rect">
              <a:avLst/>
            </a:prstGeom>
          </p:spPr>
          <p:txBody>
            <a:bodyPr lIns="0" tIns="0" rIns="0" bIns="0" rtlCol="0" anchor="t">
              <a:spAutoFit/>
            </a:bodyPr>
            <a:lstStyle/>
            <a:p>
              <a:pPr marL="0" lvl="0" indent="0" algn="l">
                <a:lnSpc>
                  <a:spcPts val="3640"/>
                </a:lnSpc>
                <a:spcBef>
                  <a:spcPct val="0"/>
                </a:spcBef>
              </a:pPr>
              <a:r>
                <a:rPr lang="en-US" sz="2600" b="1">
                  <a:solidFill>
                    <a:srgbClr val="0B2240"/>
                  </a:solidFill>
                  <a:latin typeface="DM Sans Bold"/>
                  <a:ea typeface="DM Sans Bold"/>
                  <a:cs typeface="DM Sans Bold"/>
                  <a:sym typeface="DM Sans Bold"/>
                </a:rPr>
                <a:t>PRESENTED BY</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6750" y="666750"/>
            <a:ext cx="13704737" cy="1801678"/>
            <a:chOff x="0" y="0"/>
            <a:chExt cx="18272983" cy="2402237"/>
          </a:xfrm>
        </p:grpSpPr>
        <p:sp>
          <p:nvSpPr>
            <p:cNvPr id="3" name="TextBox 3"/>
            <p:cNvSpPr txBox="1"/>
            <p:nvPr/>
          </p:nvSpPr>
          <p:spPr>
            <a:xfrm>
              <a:off x="0" y="66675"/>
              <a:ext cx="18272983" cy="1554696"/>
            </a:xfrm>
            <a:prstGeom prst="rect">
              <a:avLst/>
            </a:prstGeom>
          </p:spPr>
          <p:txBody>
            <a:bodyPr lIns="0" tIns="0" rIns="0" bIns="0" rtlCol="0" anchor="t">
              <a:spAutoFit/>
            </a:bodyPr>
            <a:lstStyle/>
            <a:p>
              <a:pPr marL="0" lvl="0" indent="0" algn="l">
                <a:lnSpc>
                  <a:spcPts val="8800"/>
                </a:lnSpc>
              </a:pPr>
              <a:r>
                <a:rPr lang="en-US" sz="8000">
                  <a:solidFill>
                    <a:srgbClr val="0B2240"/>
                  </a:solidFill>
                  <a:latin typeface="Georgia Pro Light"/>
                  <a:ea typeface="Georgia Pro Light"/>
                  <a:cs typeface="Georgia Pro Light"/>
                  <a:sym typeface="Georgia Pro Light"/>
                </a:rPr>
                <a:t>Explainability: SHAP Insights</a:t>
              </a:r>
            </a:p>
          </p:txBody>
        </p:sp>
        <p:sp>
          <p:nvSpPr>
            <p:cNvPr id="4" name="TextBox 4"/>
            <p:cNvSpPr txBox="1"/>
            <p:nvPr/>
          </p:nvSpPr>
          <p:spPr>
            <a:xfrm>
              <a:off x="0" y="1748186"/>
              <a:ext cx="18272983" cy="654051"/>
            </a:xfrm>
            <a:prstGeom prst="rect">
              <a:avLst/>
            </a:prstGeom>
          </p:spPr>
          <p:txBody>
            <a:bodyPr lIns="0" tIns="0" rIns="0" bIns="0" rtlCol="0" anchor="t">
              <a:spAutoFit/>
            </a:bodyPr>
            <a:lstStyle/>
            <a:p>
              <a:pPr marL="0" lvl="0" indent="0" algn="l">
                <a:lnSpc>
                  <a:spcPts val="4199"/>
                </a:lnSpc>
              </a:pPr>
              <a:r>
                <a:rPr lang="en-US" sz="2999">
                  <a:solidFill>
                    <a:srgbClr val="444444"/>
                  </a:solidFill>
                  <a:latin typeface="DM Sans"/>
                  <a:ea typeface="DM Sans"/>
                  <a:cs typeface="DM Sans"/>
                  <a:sym typeface="DM Sans"/>
                </a:rPr>
                <a:t>From “Black Box” to Action</a:t>
              </a:r>
            </a:p>
          </p:txBody>
        </p:sp>
      </p:grpSp>
      <p:sp>
        <p:nvSpPr>
          <p:cNvPr id="5" name="AutoShape 5"/>
          <p:cNvSpPr/>
          <p:nvPr/>
        </p:nvSpPr>
        <p:spPr>
          <a:xfrm>
            <a:off x="1431704" y="9610725"/>
            <a:ext cx="15624461" cy="0"/>
          </a:xfrm>
          <a:prstGeom prst="line">
            <a:avLst/>
          </a:prstGeom>
          <a:ln w="19050" cap="flat">
            <a:solidFill>
              <a:srgbClr val="09A2A2"/>
            </a:solidFill>
            <a:prstDash val="solid"/>
            <a:headEnd type="none" w="sm" len="sm"/>
            <a:tailEnd type="none" w="sm" len="sm"/>
          </a:ln>
        </p:spPr>
        <p:txBody>
          <a:bodyPr/>
          <a:lstStyle/>
          <a:p>
            <a:endParaRPr lang="en-TW"/>
          </a:p>
        </p:txBody>
      </p:sp>
      <p:sp>
        <p:nvSpPr>
          <p:cNvPr id="6" name="Freeform 6"/>
          <p:cNvSpPr/>
          <p:nvPr/>
        </p:nvSpPr>
        <p:spPr>
          <a:xfrm>
            <a:off x="12805505" y="9391636"/>
            <a:ext cx="445682" cy="445682"/>
          </a:xfrm>
          <a:custGeom>
            <a:avLst/>
            <a:gdLst/>
            <a:ahLst/>
            <a:cxnLst/>
            <a:rect l="l" t="t" r="r" b="b"/>
            <a:pathLst>
              <a:path w="445682" h="445682">
                <a:moveTo>
                  <a:pt x="0" y="0"/>
                </a:moveTo>
                <a:lnTo>
                  <a:pt x="445682" y="0"/>
                </a:lnTo>
                <a:lnTo>
                  <a:pt x="445682" y="445683"/>
                </a:lnTo>
                <a:lnTo>
                  <a:pt x="0" y="4456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7" name="Freeform 7"/>
          <p:cNvSpPr/>
          <p:nvPr/>
        </p:nvSpPr>
        <p:spPr>
          <a:xfrm>
            <a:off x="9105586" y="2271493"/>
            <a:ext cx="8746153" cy="6934904"/>
          </a:xfrm>
          <a:custGeom>
            <a:avLst/>
            <a:gdLst/>
            <a:ahLst/>
            <a:cxnLst/>
            <a:rect l="l" t="t" r="r" b="b"/>
            <a:pathLst>
              <a:path w="8746153" h="6934904">
                <a:moveTo>
                  <a:pt x="0" y="0"/>
                </a:moveTo>
                <a:lnTo>
                  <a:pt x="8746153" y="0"/>
                </a:lnTo>
                <a:lnTo>
                  <a:pt x="8746153" y="6934904"/>
                </a:lnTo>
                <a:lnTo>
                  <a:pt x="0" y="6934904"/>
                </a:lnTo>
                <a:lnTo>
                  <a:pt x="0" y="0"/>
                </a:lnTo>
                <a:close/>
              </a:path>
            </a:pathLst>
          </a:custGeom>
          <a:blipFill>
            <a:blip r:embed="rId5"/>
            <a:stretch>
              <a:fillRect t="-210" b="-210"/>
            </a:stretch>
          </a:blipFill>
        </p:spPr>
        <p:txBody>
          <a:bodyPr/>
          <a:lstStyle/>
          <a:p>
            <a:endParaRPr lang="en-TW"/>
          </a:p>
        </p:txBody>
      </p:sp>
      <p:sp>
        <p:nvSpPr>
          <p:cNvPr id="8" name="Freeform 8"/>
          <p:cNvSpPr/>
          <p:nvPr/>
        </p:nvSpPr>
        <p:spPr>
          <a:xfrm>
            <a:off x="9426466" y="1923869"/>
            <a:ext cx="7649441" cy="7467767"/>
          </a:xfrm>
          <a:custGeom>
            <a:avLst/>
            <a:gdLst/>
            <a:ahLst/>
            <a:cxnLst/>
            <a:rect l="l" t="t" r="r" b="b"/>
            <a:pathLst>
              <a:path w="7649441" h="7467767">
                <a:moveTo>
                  <a:pt x="0" y="0"/>
                </a:moveTo>
                <a:lnTo>
                  <a:pt x="7649442" y="0"/>
                </a:lnTo>
                <a:lnTo>
                  <a:pt x="7649442" y="7467767"/>
                </a:lnTo>
                <a:lnTo>
                  <a:pt x="0" y="7467767"/>
                </a:lnTo>
                <a:lnTo>
                  <a:pt x="0" y="0"/>
                </a:lnTo>
                <a:close/>
              </a:path>
            </a:pathLst>
          </a:custGeom>
          <a:blipFill>
            <a:blip r:embed="rId6"/>
            <a:stretch>
              <a:fillRect/>
            </a:stretch>
          </a:blipFill>
        </p:spPr>
        <p:txBody>
          <a:bodyPr/>
          <a:lstStyle/>
          <a:p>
            <a:endParaRPr lang="en-TW"/>
          </a:p>
        </p:txBody>
      </p:sp>
      <p:sp>
        <p:nvSpPr>
          <p:cNvPr id="9" name="TextBox 9"/>
          <p:cNvSpPr txBox="1"/>
          <p:nvPr/>
        </p:nvSpPr>
        <p:spPr>
          <a:xfrm>
            <a:off x="1912394" y="9789694"/>
            <a:ext cx="1233860"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Motivation</a:t>
            </a:r>
          </a:p>
        </p:txBody>
      </p:sp>
      <p:sp>
        <p:nvSpPr>
          <p:cNvPr id="10" name="TextBox 10"/>
          <p:cNvSpPr txBox="1"/>
          <p:nvPr/>
        </p:nvSpPr>
        <p:spPr>
          <a:xfrm>
            <a:off x="4894393" y="9789694"/>
            <a:ext cx="690116"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Setup</a:t>
            </a:r>
          </a:p>
        </p:txBody>
      </p:sp>
      <p:sp>
        <p:nvSpPr>
          <p:cNvPr id="11" name="TextBox 11"/>
          <p:cNvSpPr txBox="1"/>
          <p:nvPr/>
        </p:nvSpPr>
        <p:spPr>
          <a:xfrm>
            <a:off x="7348759" y="9789694"/>
            <a:ext cx="852934"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Models</a:t>
            </a:r>
          </a:p>
        </p:txBody>
      </p:sp>
      <p:sp>
        <p:nvSpPr>
          <p:cNvPr id="12" name="TextBox 12"/>
          <p:cNvSpPr txBox="1"/>
          <p:nvPr/>
        </p:nvSpPr>
        <p:spPr>
          <a:xfrm>
            <a:off x="9973570" y="9789694"/>
            <a:ext cx="841474"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Results</a:t>
            </a:r>
          </a:p>
        </p:txBody>
      </p:sp>
      <p:sp>
        <p:nvSpPr>
          <p:cNvPr id="13" name="TextBox 13"/>
          <p:cNvSpPr txBox="1"/>
          <p:nvPr/>
        </p:nvSpPr>
        <p:spPr>
          <a:xfrm>
            <a:off x="12576987" y="9789694"/>
            <a:ext cx="902717"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Insights</a:t>
            </a:r>
          </a:p>
        </p:txBody>
      </p:sp>
      <p:sp>
        <p:nvSpPr>
          <p:cNvPr id="14" name="TextBox 14"/>
          <p:cNvSpPr txBox="1"/>
          <p:nvPr/>
        </p:nvSpPr>
        <p:spPr>
          <a:xfrm>
            <a:off x="15225909" y="9789694"/>
            <a:ext cx="1065535"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Wrap-up</a:t>
            </a:r>
          </a:p>
        </p:txBody>
      </p:sp>
      <p:sp>
        <p:nvSpPr>
          <p:cNvPr id="15" name="TextBox 15"/>
          <p:cNvSpPr txBox="1"/>
          <p:nvPr/>
        </p:nvSpPr>
        <p:spPr>
          <a:xfrm>
            <a:off x="666750" y="2719838"/>
            <a:ext cx="7923614" cy="5942964"/>
          </a:xfrm>
          <a:prstGeom prst="rect">
            <a:avLst/>
          </a:prstGeom>
        </p:spPr>
        <p:txBody>
          <a:bodyPr lIns="0" tIns="0" rIns="0" bIns="0" rtlCol="0" anchor="t">
            <a:spAutoFit/>
          </a:bodyPr>
          <a:lstStyle/>
          <a:p>
            <a:pPr marL="604523" lvl="1" indent="-302261" algn="l">
              <a:lnSpc>
                <a:spcPts val="4340"/>
              </a:lnSpc>
              <a:buFont typeface="Arial"/>
              <a:buChar char="•"/>
            </a:pPr>
            <a:r>
              <a:rPr lang="en-US" sz="2800">
                <a:solidFill>
                  <a:srgbClr val="000000"/>
                </a:solidFill>
                <a:latin typeface="DM Sans"/>
                <a:ea typeface="DM Sans"/>
                <a:cs typeface="DM Sans"/>
                <a:sym typeface="DM Sans"/>
              </a:rPr>
              <a:t>Global SHAP shows top churn drivers: </a:t>
            </a:r>
            <a:r>
              <a:rPr lang="en-US" sz="2800" b="1">
                <a:solidFill>
                  <a:srgbClr val="000000"/>
                </a:solidFill>
                <a:latin typeface="DM Sans Bold"/>
                <a:ea typeface="DM Sans Bold"/>
                <a:cs typeface="DM Sans Bold"/>
                <a:sym typeface="DM Sans Bold"/>
              </a:rPr>
              <a:t>CurrentEquipmentDays (largest), PercChangeMinutes, MonthsInService, DroppedBlockedCalls, RevenuePerMinute, MonthlyMinutes, etc</a:t>
            </a:r>
          </a:p>
          <a:p>
            <a:pPr marL="604523" lvl="1" indent="-302261" algn="l">
              <a:lnSpc>
                <a:spcPts val="4340"/>
              </a:lnSpc>
              <a:buFont typeface="Arial"/>
              <a:buChar char="•"/>
            </a:pPr>
            <a:r>
              <a:rPr lang="en-US" sz="2800">
                <a:solidFill>
                  <a:srgbClr val="000000"/>
                </a:solidFill>
                <a:latin typeface="DM Sans"/>
                <a:ea typeface="DM Sans"/>
                <a:cs typeface="DM Sans"/>
                <a:sym typeface="DM Sans"/>
              </a:rPr>
              <a:t>Use SHAP dependence plots to show </a:t>
            </a:r>
            <a:r>
              <a:rPr lang="en-US" sz="2800" b="1">
                <a:solidFill>
                  <a:srgbClr val="000000"/>
                </a:solidFill>
                <a:latin typeface="DM Sans Bold"/>
                <a:ea typeface="DM Sans Bold"/>
                <a:cs typeface="DM Sans Bold"/>
                <a:sym typeface="DM Sans Bold"/>
              </a:rPr>
              <a:t>nonlinear risk patterns</a:t>
            </a:r>
            <a:r>
              <a:rPr lang="en-US" sz="2800">
                <a:solidFill>
                  <a:srgbClr val="000000"/>
                </a:solidFill>
                <a:latin typeface="DM Sans"/>
                <a:ea typeface="DM Sans"/>
                <a:cs typeface="DM Sans"/>
                <a:sym typeface="DM Sans"/>
              </a:rPr>
              <a:t> (e.g., device age / usage change effects)</a:t>
            </a:r>
          </a:p>
          <a:p>
            <a:pPr marL="604523" lvl="1" indent="-302261" algn="l">
              <a:lnSpc>
                <a:spcPts val="4340"/>
              </a:lnSpc>
              <a:buFont typeface="Arial"/>
              <a:buChar char="•"/>
            </a:pPr>
            <a:r>
              <a:rPr lang="en-US" sz="2800">
                <a:solidFill>
                  <a:srgbClr val="000000"/>
                </a:solidFill>
                <a:latin typeface="DM Sans"/>
                <a:ea typeface="DM Sans"/>
                <a:cs typeface="DM Sans"/>
                <a:sym typeface="DM Sans"/>
              </a:rPr>
              <a:t>SHAP is </a:t>
            </a:r>
            <a:r>
              <a:rPr lang="en-US" sz="2800" b="1">
                <a:solidFill>
                  <a:srgbClr val="000000"/>
                </a:solidFill>
                <a:latin typeface="DM Sans Bold"/>
                <a:ea typeface="DM Sans Bold"/>
                <a:cs typeface="DM Sans Bold"/>
                <a:sym typeface="DM Sans Bold"/>
              </a:rPr>
              <a:t>associational</a:t>
            </a:r>
            <a:r>
              <a:rPr lang="en-US" sz="2800">
                <a:solidFill>
                  <a:srgbClr val="000000"/>
                </a:solidFill>
                <a:latin typeface="DM Sans"/>
                <a:ea typeface="DM Sans"/>
                <a:cs typeface="DM Sans"/>
                <a:sym typeface="DM Sans"/>
              </a:rPr>
              <a:t>, not causal → interventions should be validated with experiments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431704" y="9610725"/>
            <a:ext cx="15624461" cy="0"/>
          </a:xfrm>
          <a:prstGeom prst="line">
            <a:avLst/>
          </a:prstGeom>
          <a:ln w="19050" cap="flat">
            <a:solidFill>
              <a:srgbClr val="09A2A2"/>
            </a:solidFill>
            <a:prstDash val="solid"/>
            <a:headEnd type="none" w="sm" len="sm"/>
            <a:tailEnd type="none" w="sm" len="sm"/>
          </a:ln>
        </p:spPr>
        <p:txBody>
          <a:bodyPr/>
          <a:lstStyle/>
          <a:p>
            <a:endParaRPr lang="en-TW"/>
          </a:p>
        </p:txBody>
      </p:sp>
      <p:sp>
        <p:nvSpPr>
          <p:cNvPr id="3" name="Freeform 3"/>
          <p:cNvSpPr/>
          <p:nvPr/>
        </p:nvSpPr>
        <p:spPr>
          <a:xfrm>
            <a:off x="12805505" y="9391636"/>
            <a:ext cx="445682" cy="445682"/>
          </a:xfrm>
          <a:custGeom>
            <a:avLst/>
            <a:gdLst/>
            <a:ahLst/>
            <a:cxnLst/>
            <a:rect l="l" t="t" r="r" b="b"/>
            <a:pathLst>
              <a:path w="445682" h="445682">
                <a:moveTo>
                  <a:pt x="0" y="0"/>
                </a:moveTo>
                <a:lnTo>
                  <a:pt x="445682" y="0"/>
                </a:lnTo>
                <a:lnTo>
                  <a:pt x="445682" y="445683"/>
                </a:lnTo>
                <a:lnTo>
                  <a:pt x="0" y="4456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grpSp>
        <p:nvGrpSpPr>
          <p:cNvPr id="4" name="Group 4"/>
          <p:cNvGrpSpPr/>
          <p:nvPr/>
        </p:nvGrpSpPr>
        <p:grpSpPr>
          <a:xfrm>
            <a:off x="666750" y="666750"/>
            <a:ext cx="14565000" cy="2019246"/>
            <a:chOff x="0" y="0"/>
            <a:chExt cx="19420001" cy="2692328"/>
          </a:xfrm>
        </p:grpSpPr>
        <p:sp>
          <p:nvSpPr>
            <p:cNvPr id="5" name="TextBox 5"/>
            <p:cNvSpPr txBox="1"/>
            <p:nvPr/>
          </p:nvSpPr>
          <p:spPr>
            <a:xfrm>
              <a:off x="0" y="66675"/>
              <a:ext cx="19420001" cy="1554696"/>
            </a:xfrm>
            <a:prstGeom prst="rect">
              <a:avLst/>
            </a:prstGeom>
          </p:spPr>
          <p:txBody>
            <a:bodyPr lIns="0" tIns="0" rIns="0" bIns="0" rtlCol="0" anchor="t">
              <a:spAutoFit/>
            </a:bodyPr>
            <a:lstStyle/>
            <a:p>
              <a:pPr marL="0" lvl="0" indent="0" algn="l">
                <a:lnSpc>
                  <a:spcPts val="8800"/>
                </a:lnSpc>
              </a:pPr>
              <a:r>
                <a:rPr lang="en-US" sz="8000">
                  <a:solidFill>
                    <a:srgbClr val="0B2240"/>
                  </a:solidFill>
                  <a:latin typeface="Georgia Pro Light"/>
                  <a:ea typeface="Georgia Pro Light"/>
                  <a:cs typeface="Georgia Pro Light"/>
                  <a:sym typeface="Georgia Pro Light"/>
                </a:rPr>
                <a:t>Business Case Study</a:t>
              </a:r>
            </a:p>
          </p:txBody>
        </p:sp>
        <p:sp>
          <p:nvSpPr>
            <p:cNvPr id="6" name="TextBox 6"/>
            <p:cNvSpPr txBox="1"/>
            <p:nvPr/>
          </p:nvSpPr>
          <p:spPr>
            <a:xfrm>
              <a:off x="0" y="2038278"/>
              <a:ext cx="19420001" cy="654050"/>
            </a:xfrm>
            <a:prstGeom prst="rect">
              <a:avLst/>
            </a:prstGeom>
          </p:spPr>
          <p:txBody>
            <a:bodyPr lIns="0" tIns="0" rIns="0" bIns="0" rtlCol="0" anchor="t">
              <a:spAutoFit/>
            </a:bodyPr>
            <a:lstStyle/>
            <a:p>
              <a:pPr marL="0" lvl="0" indent="0" algn="l">
                <a:lnSpc>
                  <a:spcPts val="4199"/>
                </a:lnSpc>
              </a:pPr>
              <a:r>
                <a:rPr lang="en-US" sz="2999">
                  <a:solidFill>
                    <a:srgbClr val="444444"/>
                  </a:solidFill>
                  <a:latin typeface="DM Sans"/>
                  <a:ea typeface="DM Sans"/>
                  <a:cs typeface="DM Sans"/>
                  <a:sym typeface="DM Sans"/>
                </a:rPr>
                <a:t>Why calibrated probabilities matter</a:t>
              </a:r>
            </a:p>
          </p:txBody>
        </p:sp>
      </p:grpSp>
      <p:sp>
        <p:nvSpPr>
          <p:cNvPr id="7" name="TextBox 7"/>
          <p:cNvSpPr txBox="1"/>
          <p:nvPr/>
        </p:nvSpPr>
        <p:spPr>
          <a:xfrm>
            <a:off x="1912394" y="9789694"/>
            <a:ext cx="1233860"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Motivation</a:t>
            </a:r>
          </a:p>
        </p:txBody>
      </p:sp>
      <p:sp>
        <p:nvSpPr>
          <p:cNvPr id="8" name="TextBox 8"/>
          <p:cNvSpPr txBox="1"/>
          <p:nvPr/>
        </p:nvSpPr>
        <p:spPr>
          <a:xfrm>
            <a:off x="4894393" y="9789694"/>
            <a:ext cx="690116"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Setup</a:t>
            </a:r>
          </a:p>
        </p:txBody>
      </p:sp>
      <p:sp>
        <p:nvSpPr>
          <p:cNvPr id="9" name="TextBox 9"/>
          <p:cNvSpPr txBox="1"/>
          <p:nvPr/>
        </p:nvSpPr>
        <p:spPr>
          <a:xfrm>
            <a:off x="7348759" y="9789694"/>
            <a:ext cx="852934"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Models</a:t>
            </a:r>
          </a:p>
        </p:txBody>
      </p:sp>
      <p:sp>
        <p:nvSpPr>
          <p:cNvPr id="10" name="TextBox 10"/>
          <p:cNvSpPr txBox="1"/>
          <p:nvPr/>
        </p:nvSpPr>
        <p:spPr>
          <a:xfrm>
            <a:off x="9973570" y="9789694"/>
            <a:ext cx="841474"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Results</a:t>
            </a:r>
          </a:p>
        </p:txBody>
      </p:sp>
      <p:sp>
        <p:nvSpPr>
          <p:cNvPr id="11" name="TextBox 11"/>
          <p:cNvSpPr txBox="1"/>
          <p:nvPr/>
        </p:nvSpPr>
        <p:spPr>
          <a:xfrm>
            <a:off x="12576987" y="9789694"/>
            <a:ext cx="902717"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Insights</a:t>
            </a:r>
          </a:p>
        </p:txBody>
      </p:sp>
      <p:sp>
        <p:nvSpPr>
          <p:cNvPr id="12" name="TextBox 12"/>
          <p:cNvSpPr txBox="1"/>
          <p:nvPr/>
        </p:nvSpPr>
        <p:spPr>
          <a:xfrm>
            <a:off x="15225909" y="9789694"/>
            <a:ext cx="1065535"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Wrap-up</a:t>
            </a:r>
          </a:p>
        </p:txBody>
      </p:sp>
      <p:sp>
        <p:nvSpPr>
          <p:cNvPr id="13" name="TextBox 13"/>
          <p:cNvSpPr txBox="1"/>
          <p:nvPr/>
        </p:nvSpPr>
        <p:spPr>
          <a:xfrm>
            <a:off x="666750" y="2961022"/>
            <a:ext cx="11445707" cy="1552575"/>
          </a:xfrm>
          <a:prstGeom prst="rect">
            <a:avLst/>
          </a:prstGeom>
        </p:spPr>
        <p:txBody>
          <a:bodyPr lIns="0" tIns="0" rIns="0" bIns="0" rtlCol="0" anchor="t">
            <a:spAutoFit/>
          </a:bodyPr>
          <a:lstStyle/>
          <a:p>
            <a:pPr marL="647698" lvl="1" indent="-323849" algn="l">
              <a:lnSpc>
                <a:spcPts val="4199"/>
              </a:lnSpc>
              <a:buFont typeface="Arial"/>
              <a:buChar char="•"/>
            </a:pPr>
            <a:r>
              <a:rPr lang="en-US" sz="2999">
                <a:solidFill>
                  <a:srgbClr val="000000"/>
                </a:solidFill>
                <a:latin typeface="DM Sans"/>
                <a:ea typeface="DM Sans"/>
                <a:cs typeface="DM Sans"/>
                <a:sym typeface="DM Sans"/>
              </a:rPr>
              <a:t>Decision rule (expected value):</a:t>
            </a:r>
          </a:p>
          <a:p>
            <a:pPr marL="1295397" lvl="2" indent="-431799" algn="l">
              <a:lnSpc>
                <a:spcPts val="4199"/>
              </a:lnSpc>
              <a:buFont typeface="Arial"/>
              <a:buChar char="⚬"/>
            </a:pPr>
            <a:r>
              <a:rPr lang="en-US" sz="2999" b="1">
                <a:solidFill>
                  <a:srgbClr val="000000"/>
                </a:solidFill>
                <a:latin typeface="DM Sans Bold"/>
                <a:ea typeface="DM Sans Bold"/>
                <a:cs typeface="DM Sans Bold"/>
                <a:sym typeface="DM Sans Bold"/>
              </a:rPr>
              <a:t>Expected Loss = P(churn) × LTV</a:t>
            </a:r>
          </a:p>
          <a:p>
            <a:pPr marL="1295397" lvl="2" indent="-431799" algn="l">
              <a:lnSpc>
                <a:spcPts val="4199"/>
              </a:lnSpc>
              <a:buFont typeface="Arial"/>
              <a:buChar char="⚬"/>
            </a:pPr>
            <a:r>
              <a:rPr lang="en-US" sz="2999">
                <a:solidFill>
                  <a:srgbClr val="000000"/>
                </a:solidFill>
                <a:latin typeface="DM Sans"/>
                <a:ea typeface="DM Sans"/>
                <a:cs typeface="DM Sans"/>
                <a:sym typeface="DM Sans"/>
              </a:rPr>
              <a:t>Retain only if: </a:t>
            </a:r>
            <a:r>
              <a:rPr lang="en-US" sz="2999" b="1">
                <a:solidFill>
                  <a:srgbClr val="000000"/>
                </a:solidFill>
                <a:latin typeface="DM Sans Bold"/>
                <a:ea typeface="DM Sans Bold"/>
                <a:cs typeface="DM Sans Bold"/>
                <a:sym typeface="DM Sans Bold"/>
              </a:rPr>
              <a:t>P(churn) × LTV &gt; Cost(retention)</a:t>
            </a:r>
          </a:p>
        </p:txBody>
      </p:sp>
      <p:sp>
        <p:nvSpPr>
          <p:cNvPr id="14" name="TextBox 14"/>
          <p:cNvSpPr txBox="1"/>
          <p:nvPr/>
        </p:nvSpPr>
        <p:spPr>
          <a:xfrm>
            <a:off x="666750" y="4913459"/>
            <a:ext cx="11715304" cy="1028700"/>
          </a:xfrm>
          <a:prstGeom prst="rect">
            <a:avLst/>
          </a:prstGeom>
        </p:spPr>
        <p:txBody>
          <a:bodyPr lIns="0" tIns="0" rIns="0" bIns="0" rtlCol="0" anchor="t">
            <a:spAutoFit/>
          </a:bodyPr>
          <a:lstStyle/>
          <a:p>
            <a:pPr marL="647698" lvl="1" indent="-323849" algn="l">
              <a:lnSpc>
                <a:spcPts val="4199"/>
              </a:lnSpc>
              <a:buFont typeface="Arial"/>
              <a:buChar char="•"/>
            </a:pPr>
            <a:r>
              <a:rPr lang="en-US" sz="2999">
                <a:solidFill>
                  <a:srgbClr val="000000"/>
                </a:solidFill>
                <a:latin typeface="DM Sans"/>
                <a:ea typeface="DM Sans"/>
                <a:cs typeface="DM Sans"/>
                <a:sym typeface="DM Sans"/>
              </a:rPr>
              <a:t>Example assumption:</a:t>
            </a:r>
          </a:p>
          <a:p>
            <a:pPr marL="1295397" lvl="2" indent="-431799" algn="l">
              <a:lnSpc>
                <a:spcPts val="4199"/>
              </a:lnSpc>
              <a:buFont typeface="Arial"/>
              <a:buChar char="⚬"/>
            </a:pPr>
            <a:r>
              <a:rPr lang="en-US" sz="2999">
                <a:solidFill>
                  <a:srgbClr val="000000"/>
                </a:solidFill>
                <a:latin typeface="DM Sans"/>
                <a:ea typeface="DM Sans"/>
                <a:cs typeface="DM Sans"/>
                <a:sym typeface="DM Sans"/>
              </a:rPr>
              <a:t>Cost = </a:t>
            </a:r>
            <a:r>
              <a:rPr lang="en-US" sz="2999" b="1">
                <a:solidFill>
                  <a:srgbClr val="000000"/>
                </a:solidFill>
                <a:latin typeface="DM Sans Bold"/>
                <a:ea typeface="DM Sans Bold"/>
                <a:cs typeface="DM Sans Bold"/>
                <a:sym typeface="DM Sans Bold"/>
              </a:rPr>
              <a:t>$200</a:t>
            </a:r>
            <a:r>
              <a:rPr lang="en-US" sz="2999">
                <a:solidFill>
                  <a:srgbClr val="000000"/>
                </a:solidFill>
                <a:latin typeface="DM Sans"/>
                <a:ea typeface="DM Sans"/>
                <a:cs typeface="DM Sans"/>
                <a:sym typeface="DM Sans"/>
              </a:rPr>
              <a:t>, LTV = </a:t>
            </a:r>
            <a:r>
              <a:rPr lang="en-US" sz="2999" b="1">
                <a:solidFill>
                  <a:srgbClr val="000000"/>
                </a:solidFill>
                <a:latin typeface="DM Sans Bold"/>
                <a:ea typeface="DM Sans Bold"/>
                <a:cs typeface="DM Sans Bold"/>
                <a:sym typeface="DM Sans Bold"/>
              </a:rPr>
              <a:t>$1000</a:t>
            </a:r>
            <a:r>
              <a:rPr lang="en-US" sz="2999">
                <a:solidFill>
                  <a:srgbClr val="000000"/>
                </a:solidFill>
                <a:latin typeface="DM Sans"/>
                <a:ea typeface="DM Sans"/>
                <a:cs typeface="DM Sans"/>
                <a:sym typeface="DM Sans"/>
              </a:rPr>
              <a:t> → break-even probability = </a:t>
            </a:r>
            <a:r>
              <a:rPr lang="en-US" sz="2999" b="1">
                <a:solidFill>
                  <a:srgbClr val="000000"/>
                </a:solidFill>
                <a:latin typeface="DM Sans Bold"/>
                <a:ea typeface="DM Sans Bold"/>
                <a:cs typeface="DM Sans Bold"/>
                <a:sym typeface="DM Sans Bold"/>
              </a:rPr>
              <a:t>0.20</a:t>
            </a:r>
          </a:p>
        </p:txBody>
      </p:sp>
      <p:sp>
        <p:nvSpPr>
          <p:cNvPr id="15" name="TextBox 15"/>
          <p:cNvSpPr txBox="1"/>
          <p:nvPr/>
        </p:nvSpPr>
        <p:spPr>
          <a:xfrm>
            <a:off x="666750" y="6370595"/>
            <a:ext cx="16826425" cy="1552575"/>
          </a:xfrm>
          <a:prstGeom prst="rect">
            <a:avLst/>
          </a:prstGeom>
        </p:spPr>
        <p:txBody>
          <a:bodyPr lIns="0" tIns="0" rIns="0" bIns="0" rtlCol="0" anchor="t">
            <a:spAutoFit/>
          </a:bodyPr>
          <a:lstStyle/>
          <a:p>
            <a:pPr marL="647698" lvl="1" indent="-323849" algn="l">
              <a:lnSpc>
                <a:spcPts val="4199"/>
              </a:lnSpc>
              <a:buFont typeface="Arial"/>
              <a:buChar char="•"/>
            </a:pPr>
            <a:r>
              <a:rPr lang="en-US" sz="2999">
                <a:solidFill>
                  <a:srgbClr val="000000"/>
                </a:solidFill>
                <a:latin typeface="DM Sans"/>
                <a:ea typeface="DM Sans"/>
                <a:cs typeface="DM Sans"/>
                <a:sym typeface="DM Sans"/>
              </a:rPr>
              <a:t>Why calibration matters:</a:t>
            </a:r>
          </a:p>
          <a:p>
            <a:pPr marL="1295397" lvl="2" indent="-431799" algn="l">
              <a:lnSpc>
                <a:spcPts val="4199"/>
              </a:lnSpc>
              <a:buFont typeface="Arial"/>
              <a:buChar char="⚬"/>
            </a:pPr>
            <a:r>
              <a:rPr lang="en-US" sz="2999">
                <a:solidFill>
                  <a:srgbClr val="000000"/>
                </a:solidFill>
                <a:latin typeface="DM Sans"/>
                <a:ea typeface="DM Sans"/>
                <a:cs typeface="DM Sans"/>
                <a:sym typeface="DM Sans"/>
              </a:rPr>
              <a:t>If model says </a:t>
            </a:r>
            <a:r>
              <a:rPr lang="en-US" sz="2999" b="1">
                <a:solidFill>
                  <a:srgbClr val="000000"/>
                </a:solidFill>
                <a:latin typeface="DM Sans Bold"/>
                <a:ea typeface="DM Sans Bold"/>
                <a:cs typeface="DM Sans Bold"/>
                <a:sym typeface="DM Sans Bold"/>
              </a:rPr>
              <a:t>0.80 </a:t>
            </a:r>
            <a:r>
              <a:rPr lang="en-US" sz="2999">
                <a:solidFill>
                  <a:srgbClr val="000000"/>
                </a:solidFill>
                <a:latin typeface="DM Sans"/>
                <a:ea typeface="DM Sans"/>
                <a:cs typeface="DM Sans"/>
                <a:sym typeface="DM Sans"/>
              </a:rPr>
              <a:t>but true churn rate is </a:t>
            </a:r>
            <a:r>
              <a:rPr lang="en-US" sz="2999" b="1">
                <a:solidFill>
                  <a:srgbClr val="000000"/>
                </a:solidFill>
                <a:latin typeface="DM Sans Bold"/>
                <a:ea typeface="DM Sans Bold"/>
                <a:cs typeface="DM Sans Bold"/>
                <a:sym typeface="DM Sans Bold"/>
              </a:rPr>
              <a:t>0.10</a:t>
            </a:r>
            <a:r>
              <a:rPr lang="en-US" sz="2999">
                <a:solidFill>
                  <a:srgbClr val="000000"/>
                </a:solidFill>
                <a:latin typeface="DM Sans"/>
                <a:ea typeface="DM Sans"/>
                <a:cs typeface="DM Sans"/>
                <a:sym typeface="DM Sans"/>
              </a:rPr>
              <a:t>, you over-spend and get negative ROI (you’re “buying insurance” that’s too expensive).</a:t>
            </a:r>
          </a:p>
        </p:txBody>
      </p:sp>
      <p:sp>
        <p:nvSpPr>
          <p:cNvPr id="16" name="Freeform 16"/>
          <p:cNvSpPr/>
          <p:nvPr/>
        </p:nvSpPr>
        <p:spPr>
          <a:xfrm>
            <a:off x="13028346" y="0"/>
            <a:ext cx="5259654" cy="5259654"/>
          </a:xfrm>
          <a:custGeom>
            <a:avLst/>
            <a:gdLst/>
            <a:ahLst/>
            <a:cxnLst/>
            <a:rect l="l" t="t" r="r" b="b"/>
            <a:pathLst>
              <a:path w="5259654" h="5259654">
                <a:moveTo>
                  <a:pt x="0" y="0"/>
                </a:moveTo>
                <a:lnTo>
                  <a:pt x="5259654" y="0"/>
                </a:lnTo>
                <a:lnTo>
                  <a:pt x="5259654" y="5259654"/>
                </a:lnTo>
                <a:lnTo>
                  <a:pt x="0" y="52596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TW"/>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431704" y="9610725"/>
            <a:ext cx="15624461" cy="0"/>
          </a:xfrm>
          <a:prstGeom prst="line">
            <a:avLst/>
          </a:prstGeom>
          <a:ln w="19050" cap="flat">
            <a:solidFill>
              <a:srgbClr val="09A2A2"/>
            </a:solidFill>
            <a:prstDash val="solid"/>
            <a:headEnd type="none" w="sm" len="sm"/>
            <a:tailEnd type="none" w="sm" len="sm"/>
          </a:ln>
        </p:spPr>
        <p:txBody>
          <a:bodyPr/>
          <a:lstStyle/>
          <a:p>
            <a:endParaRPr lang="en-TW"/>
          </a:p>
        </p:txBody>
      </p:sp>
      <p:sp>
        <p:nvSpPr>
          <p:cNvPr id="3" name="Freeform 3"/>
          <p:cNvSpPr/>
          <p:nvPr/>
        </p:nvSpPr>
        <p:spPr>
          <a:xfrm>
            <a:off x="12805505" y="9387884"/>
            <a:ext cx="445682" cy="445682"/>
          </a:xfrm>
          <a:custGeom>
            <a:avLst/>
            <a:gdLst/>
            <a:ahLst/>
            <a:cxnLst/>
            <a:rect l="l" t="t" r="r" b="b"/>
            <a:pathLst>
              <a:path w="445682" h="445682">
                <a:moveTo>
                  <a:pt x="0" y="0"/>
                </a:moveTo>
                <a:lnTo>
                  <a:pt x="445682" y="0"/>
                </a:lnTo>
                <a:lnTo>
                  <a:pt x="445682" y="445682"/>
                </a:lnTo>
                <a:lnTo>
                  <a:pt x="0" y="4456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4" name="Freeform 4"/>
          <p:cNvSpPr/>
          <p:nvPr/>
        </p:nvSpPr>
        <p:spPr>
          <a:xfrm>
            <a:off x="10394307" y="2841426"/>
            <a:ext cx="7660937" cy="6032988"/>
          </a:xfrm>
          <a:custGeom>
            <a:avLst/>
            <a:gdLst/>
            <a:ahLst/>
            <a:cxnLst/>
            <a:rect l="l" t="t" r="r" b="b"/>
            <a:pathLst>
              <a:path w="7660937" h="6032988">
                <a:moveTo>
                  <a:pt x="0" y="0"/>
                </a:moveTo>
                <a:lnTo>
                  <a:pt x="7660937" y="0"/>
                </a:lnTo>
                <a:lnTo>
                  <a:pt x="7660937" y="6032988"/>
                </a:lnTo>
                <a:lnTo>
                  <a:pt x="0" y="6032988"/>
                </a:lnTo>
                <a:lnTo>
                  <a:pt x="0" y="0"/>
                </a:lnTo>
                <a:close/>
              </a:path>
            </a:pathLst>
          </a:custGeom>
          <a:blipFill>
            <a:blip r:embed="rId5"/>
            <a:stretch>
              <a:fillRect/>
            </a:stretch>
          </a:blipFill>
        </p:spPr>
        <p:txBody>
          <a:bodyPr/>
          <a:lstStyle/>
          <a:p>
            <a:endParaRPr lang="en-TW"/>
          </a:p>
        </p:txBody>
      </p:sp>
      <p:grpSp>
        <p:nvGrpSpPr>
          <p:cNvPr id="5" name="Group 5"/>
          <p:cNvGrpSpPr/>
          <p:nvPr/>
        </p:nvGrpSpPr>
        <p:grpSpPr>
          <a:xfrm>
            <a:off x="666750" y="666750"/>
            <a:ext cx="13467389" cy="1824541"/>
            <a:chOff x="0" y="0"/>
            <a:chExt cx="17956519" cy="2432722"/>
          </a:xfrm>
        </p:grpSpPr>
        <p:sp>
          <p:nvSpPr>
            <p:cNvPr id="6" name="TextBox 6"/>
            <p:cNvSpPr txBox="1"/>
            <p:nvPr/>
          </p:nvSpPr>
          <p:spPr>
            <a:xfrm>
              <a:off x="0" y="66675"/>
              <a:ext cx="17956519" cy="1554696"/>
            </a:xfrm>
            <a:prstGeom prst="rect">
              <a:avLst/>
            </a:prstGeom>
          </p:spPr>
          <p:txBody>
            <a:bodyPr lIns="0" tIns="0" rIns="0" bIns="0" rtlCol="0" anchor="t">
              <a:spAutoFit/>
            </a:bodyPr>
            <a:lstStyle/>
            <a:p>
              <a:pPr marL="0" lvl="0" indent="0" algn="l">
                <a:lnSpc>
                  <a:spcPts val="8800"/>
                </a:lnSpc>
              </a:pPr>
              <a:r>
                <a:rPr lang="en-US" sz="8000">
                  <a:solidFill>
                    <a:srgbClr val="0B2240"/>
                  </a:solidFill>
                  <a:latin typeface="Georgia Pro Light"/>
                  <a:ea typeface="Georgia Pro Light"/>
                  <a:cs typeface="Georgia Pro Light"/>
                  <a:sym typeface="Georgia Pro Light"/>
                </a:rPr>
                <a:t>Error Analysis &amp; Decisioning</a:t>
              </a:r>
            </a:p>
          </p:txBody>
        </p:sp>
        <p:sp>
          <p:nvSpPr>
            <p:cNvPr id="7" name="TextBox 7"/>
            <p:cNvSpPr txBox="1"/>
            <p:nvPr/>
          </p:nvSpPr>
          <p:spPr>
            <a:xfrm>
              <a:off x="0" y="1809998"/>
              <a:ext cx="11099800" cy="622723"/>
            </a:xfrm>
            <a:prstGeom prst="rect">
              <a:avLst/>
            </a:prstGeom>
          </p:spPr>
          <p:txBody>
            <a:bodyPr lIns="0" tIns="0" rIns="0" bIns="0" rtlCol="0" anchor="t">
              <a:spAutoFit/>
            </a:bodyPr>
            <a:lstStyle/>
            <a:p>
              <a:pPr marL="0" lvl="0" indent="0" algn="l">
                <a:lnSpc>
                  <a:spcPts val="3919"/>
                </a:lnSpc>
              </a:pPr>
              <a:r>
                <a:rPr lang="en-US" sz="2799">
                  <a:solidFill>
                    <a:srgbClr val="444444"/>
                  </a:solidFill>
                  <a:latin typeface="DM Sans"/>
                  <a:ea typeface="DM Sans"/>
                  <a:cs typeface="DM Sans"/>
                  <a:sym typeface="DM Sans"/>
                </a:rPr>
                <a:t>Threshold + Confusion Matrix + Next Steps</a:t>
              </a:r>
            </a:p>
          </p:txBody>
        </p:sp>
      </p:grpSp>
      <p:sp>
        <p:nvSpPr>
          <p:cNvPr id="8" name="TextBox 8"/>
          <p:cNvSpPr txBox="1"/>
          <p:nvPr/>
        </p:nvSpPr>
        <p:spPr>
          <a:xfrm>
            <a:off x="1912394" y="9789694"/>
            <a:ext cx="1233860"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Motivation</a:t>
            </a:r>
          </a:p>
        </p:txBody>
      </p:sp>
      <p:sp>
        <p:nvSpPr>
          <p:cNvPr id="9" name="TextBox 9"/>
          <p:cNvSpPr txBox="1"/>
          <p:nvPr/>
        </p:nvSpPr>
        <p:spPr>
          <a:xfrm>
            <a:off x="4894393" y="9789694"/>
            <a:ext cx="690116"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Setup</a:t>
            </a:r>
          </a:p>
        </p:txBody>
      </p:sp>
      <p:sp>
        <p:nvSpPr>
          <p:cNvPr id="10" name="TextBox 10"/>
          <p:cNvSpPr txBox="1"/>
          <p:nvPr/>
        </p:nvSpPr>
        <p:spPr>
          <a:xfrm>
            <a:off x="7348759" y="9789694"/>
            <a:ext cx="852934"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Models</a:t>
            </a:r>
          </a:p>
        </p:txBody>
      </p:sp>
      <p:sp>
        <p:nvSpPr>
          <p:cNvPr id="11" name="TextBox 11"/>
          <p:cNvSpPr txBox="1"/>
          <p:nvPr/>
        </p:nvSpPr>
        <p:spPr>
          <a:xfrm>
            <a:off x="9973570" y="9789694"/>
            <a:ext cx="841474"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Results</a:t>
            </a:r>
          </a:p>
        </p:txBody>
      </p:sp>
      <p:sp>
        <p:nvSpPr>
          <p:cNvPr id="12" name="TextBox 12"/>
          <p:cNvSpPr txBox="1"/>
          <p:nvPr/>
        </p:nvSpPr>
        <p:spPr>
          <a:xfrm>
            <a:off x="12576987" y="9789694"/>
            <a:ext cx="902717"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Insights</a:t>
            </a:r>
          </a:p>
        </p:txBody>
      </p:sp>
      <p:sp>
        <p:nvSpPr>
          <p:cNvPr id="13" name="TextBox 13"/>
          <p:cNvSpPr txBox="1"/>
          <p:nvPr/>
        </p:nvSpPr>
        <p:spPr>
          <a:xfrm>
            <a:off x="15225909" y="9789694"/>
            <a:ext cx="1065535"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Wrap-up</a:t>
            </a:r>
          </a:p>
        </p:txBody>
      </p:sp>
      <p:sp>
        <p:nvSpPr>
          <p:cNvPr id="14" name="TextBox 14"/>
          <p:cNvSpPr txBox="1"/>
          <p:nvPr/>
        </p:nvSpPr>
        <p:spPr>
          <a:xfrm>
            <a:off x="666750" y="2622278"/>
            <a:ext cx="9296923" cy="6571742"/>
          </a:xfrm>
          <a:prstGeom prst="rect">
            <a:avLst/>
          </a:prstGeom>
        </p:spPr>
        <p:txBody>
          <a:bodyPr lIns="0" tIns="0" rIns="0" bIns="0" rtlCol="0" anchor="t">
            <a:spAutoFit/>
          </a:bodyPr>
          <a:lstStyle/>
          <a:p>
            <a:pPr marL="669288" lvl="1" indent="-334644" algn="l">
              <a:lnSpc>
                <a:spcPts val="4773"/>
              </a:lnSpc>
              <a:buFont typeface="Arial"/>
              <a:buChar char="•"/>
            </a:pPr>
            <a:r>
              <a:rPr lang="en-US" sz="3099">
                <a:solidFill>
                  <a:srgbClr val="000000"/>
                </a:solidFill>
                <a:latin typeface="DM Sans"/>
                <a:ea typeface="DM Sans"/>
                <a:cs typeface="DM Sans"/>
                <a:sym typeface="DM Sans"/>
              </a:rPr>
              <a:t>Default threshold 0.5 can miss churners (example confusion matrix shows churn recall is low at 0.5)</a:t>
            </a:r>
          </a:p>
          <a:p>
            <a:pPr marL="669288" lvl="1" indent="-334644" algn="l">
              <a:lnSpc>
                <a:spcPts val="4773"/>
              </a:lnSpc>
              <a:buFont typeface="Arial"/>
              <a:buChar char="•"/>
            </a:pPr>
            <a:r>
              <a:rPr lang="en-US" sz="3099">
                <a:solidFill>
                  <a:srgbClr val="000000"/>
                </a:solidFill>
                <a:latin typeface="DM Sans"/>
                <a:ea typeface="DM Sans"/>
                <a:cs typeface="DM Sans"/>
                <a:sym typeface="DM Sans"/>
              </a:rPr>
              <a:t>In my paper-style evaluation, I also tune threshold to hit business goals (e.g., threshold ≈ 0.2577 giving churn recall ≈ 0.734)</a:t>
            </a:r>
          </a:p>
          <a:p>
            <a:pPr marL="669288" lvl="1" indent="-334644" algn="l">
              <a:lnSpc>
                <a:spcPts val="4773"/>
              </a:lnSpc>
              <a:buFont typeface="Arial"/>
              <a:buChar char="•"/>
            </a:pPr>
            <a:r>
              <a:rPr lang="en-US" sz="3099">
                <a:solidFill>
                  <a:srgbClr val="000000"/>
                </a:solidFill>
                <a:latin typeface="DM Sans"/>
                <a:ea typeface="DM Sans"/>
                <a:cs typeface="DM Sans"/>
                <a:sym typeface="DM Sans"/>
              </a:rPr>
              <a:t>Show one FN SHAP waterfall: competing signals + threshold too high→ action: adjust threshold, add features, or segment strategy</a:t>
            </a:r>
          </a:p>
          <a:p>
            <a:pPr marL="669288" lvl="1" indent="-334644" algn="l">
              <a:lnSpc>
                <a:spcPts val="4773"/>
              </a:lnSpc>
              <a:buFont typeface="Arial"/>
              <a:buChar char="•"/>
            </a:pPr>
            <a:r>
              <a:rPr lang="en-US" sz="3099">
                <a:solidFill>
                  <a:srgbClr val="000000"/>
                </a:solidFill>
                <a:latin typeface="DM Sans"/>
                <a:ea typeface="DM Sans"/>
                <a:cs typeface="DM Sans"/>
                <a:sym typeface="DM Sans"/>
              </a:rPr>
              <a:t>Next steps: calibration check, uplift testing, monitoring drift by key driver</a:t>
            </a:r>
          </a:p>
        </p:txBody>
      </p:sp>
      <p:sp>
        <p:nvSpPr>
          <p:cNvPr id="15" name="Freeform 15"/>
          <p:cNvSpPr/>
          <p:nvPr/>
        </p:nvSpPr>
        <p:spPr>
          <a:xfrm>
            <a:off x="10804111" y="1792526"/>
            <a:ext cx="7251133" cy="7465774"/>
          </a:xfrm>
          <a:custGeom>
            <a:avLst/>
            <a:gdLst/>
            <a:ahLst/>
            <a:cxnLst/>
            <a:rect l="l" t="t" r="r" b="b"/>
            <a:pathLst>
              <a:path w="7251133" h="7465774">
                <a:moveTo>
                  <a:pt x="0" y="0"/>
                </a:moveTo>
                <a:lnTo>
                  <a:pt x="7251133" y="0"/>
                </a:lnTo>
                <a:lnTo>
                  <a:pt x="7251133" y="7465774"/>
                </a:lnTo>
                <a:lnTo>
                  <a:pt x="0" y="7465774"/>
                </a:lnTo>
                <a:lnTo>
                  <a:pt x="0" y="0"/>
                </a:lnTo>
                <a:close/>
              </a:path>
            </a:pathLst>
          </a:custGeom>
          <a:blipFill>
            <a:blip r:embed="rId6"/>
            <a:stretch>
              <a:fillRect/>
            </a:stretch>
          </a:blipFill>
        </p:spPr>
        <p:txBody>
          <a:bodyPr/>
          <a:lstStyle/>
          <a:p>
            <a:endParaRPr lang="en-TW"/>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734675" y="0"/>
            <a:ext cx="7553325" cy="10287000"/>
            <a:chOff x="0" y="0"/>
            <a:chExt cx="1170208" cy="1593725"/>
          </a:xfrm>
        </p:grpSpPr>
        <p:sp>
          <p:nvSpPr>
            <p:cNvPr id="3" name="Freeform 3"/>
            <p:cNvSpPr/>
            <p:nvPr/>
          </p:nvSpPr>
          <p:spPr>
            <a:xfrm>
              <a:off x="0" y="0"/>
              <a:ext cx="1170208" cy="1593725"/>
            </a:xfrm>
            <a:custGeom>
              <a:avLst/>
              <a:gdLst/>
              <a:ahLst/>
              <a:cxnLst/>
              <a:rect l="l" t="t" r="r" b="b"/>
              <a:pathLst>
                <a:path w="1170208" h="1593725">
                  <a:moveTo>
                    <a:pt x="0" y="0"/>
                  </a:moveTo>
                  <a:lnTo>
                    <a:pt x="1170208" y="0"/>
                  </a:lnTo>
                  <a:lnTo>
                    <a:pt x="1170208" y="1593725"/>
                  </a:lnTo>
                  <a:lnTo>
                    <a:pt x="0" y="1593725"/>
                  </a:lnTo>
                  <a:close/>
                </a:path>
              </a:pathLst>
            </a:custGeom>
            <a:blipFill>
              <a:blip r:embed="rId3"/>
              <a:stretch>
                <a:fillRect t="-205" b="-205"/>
              </a:stretch>
            </a:blipFill>
          </p:spPr>
          <p:txBody>
            <a:bodyPr/>
            <a:lstStyle/>
            <a:p>
              <a:endParaRPr lang="en-TW"/>
            </a:p>
          </p:txBody>
        </p:sp>
      </p:grpSp>
      <p:sp>
        <p:nvSpPr>
          <p:cNvPr id="4" name="AutoShape 4"/>
          <p:cNvSpPr/>
          <p:nvPr/>
        </p:nvSpPr>
        <p:spPr>
          <a:xfrm>
            <a:off x="1431704" y="9610725"/>
            <a:ext cx="15624461" cy="0"/>
          </a:xfrm>
          <a:prstGeom prst="line">
            <a:avLst/>
          </a:prstGeom>
          <a:ln w="19050" cap="flat">
            <a:solidFill>
              <a:srgbClr val="09A2A2"/>
            </a:solidFill>
            <a:prstDash val="solid"/>
            <a:headEnd type="none" w="sm" len="sm"/>
            <a:tailEnd type="none" w="sm" len="sm"/>
          </a:ln>
        </p:spPr>
        <p:txBody>
          <a:bodyPr/>
          <a:lstStyle/>
          <a:p>
            <a:endParaRPr lang="en-TW"/>
          </a:p>
        </p:txBody>
      </p:sp>
      <p:sp>
        <p:nvSpPr>
          <p:cNvPr id="5" name="Freeform 5"/>
          <p:cNvSpPr/>
          <p:nvPr/>
        </p:nvSpPr>
        <p:spPr>
          <a:xfrm>
            <a:off x="15535835" y="9391636"/>
            <a:ext cx="445682" cy="445682"/>
          </a:xfrm>
          <a:custGeom>
            <a:avLst/>
            <a:gdLst/>
            <a:ahLst/>
            <a:cxnLst/>
            <a:rect l="l" t="t" r="r" b="b"/>
            <a:pathLst>
              <a:path w="445682" h="445682">
                <a:moveTo>
                  <a:pt x="0" y="0"/>
                </a:moveTo>
                <a:lnTo>
                  <a:pt x="445683" y="0"/>
                </a:lnTo>
                <a:lnTo>
                  <a:pt x="445683" y="445683"/>
                </a:lnTo>
                <a:lnTo>
                  <a:pt x="0" y="4456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sp>
        <p:nvSpPr>
          <p:cNvPr id="6" name="TextBox 6"/>
          <p:cNvSpPr txBox="1"/>
          <p:nvPr/>
        </p:nvSpPr>
        <p:spPr>
          <a:xfrm>
            <a:off x="1028700" y="3759611"/>
            <a:ext cx="8324850" cy="1149353"/>
          </a:xfrm>
          <a:prstGeom prst="rect">
            <a:avLst/>
          </a:prstGeom>
        </p:spPr>
        <p:txBody>
          <a:bodyPr lIns="0" tIns="0" rIns="0" bIns="0" rtlCol="0" anchor="t">
            <a:spAutoFit/>
          </a:bodyPr>
          <a:lstStyle/>
          <a:p>
            <a:pPr marL="0" lvl="0" indent="0" algn="ctr">
              <a:lnSpc>
                <a:spcPts val="8800"/>
              </a:lnSpc>
            </a:pPr>
            <a:r>
              <a:rPr lang="en-US" sz="8000">
                <a:solidFill>
                  <a:srgbClr val="0B2240"/>
                </a:solidFill>
                <a:latin typeface="Georgia Pro Light"/>
                <a:ea typeface="Georgia Pro Light"/>
                <a:cs typeface="Georgia Pro Light"/>
                <a:sym typeface="Georgia Pro Light"/>
              </a:rPr>
              <a:t>Q&amp;A</a:t>
            </a:r>
          </a:p>
        </p:txBody>
      </p:sp>
      <p:sp>
        <p:nvSpPr>
          <p:cNvPr id="7" name="TextBox 7"/>
          <p:cNvSpPr txBox="1"/>
          <p:nvPr/>
        </p:nvSpPr>
        <p:spPr>
          <a:xfrm>
            <a:off x="1912394" y="9789694"/>
            <a:ext cx="1233860"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Motivation</a:t>
            </a:r>
          </a:p>
        </p:txBody>
      </p:sp>
      <p:sp>
        <p:nvSpPr>
          <p:cNvPr id="8" name="TextBox 8"/>
          <p:cNvSpPr txBox="1"/>
          <p:nvPr/>
        </p:nvSpPr>
        <p:spPr>
          <a:xfrm>
            <a:off x="4894393" y="9789694"/>
            <a:ext cx="690116"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Setup</a:t>
            </a:r>
          </a:p>
        </p:txBody>
      </p:sp>
      <p:sp>
        <p:nvSpPr>
          <p:cNvPr id="9" name="TextBox 9"/>
          <p:cNvSpPr txBox="1"/>
          <p:nvPr/>
        </p:nvSpPr>
        <p:spPr>
          <a:xfrm>
            <a:off x="7348759" y="9789694"/>
            <a:ext cx="852934"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Models</a:t>
            </a:r>
          </a:p>
        </p:txBody>
      </p:sp>
      <p:sp>
        <p:nvSpPr>
          <p:cNvPr id="10" name="TextBox 10"/>
          <p:cNvSpPr txBox="1"/>
          <p:nvPr/>
        </p:nvSpPr>
        <p:spPr>
          <a:xfrm>
            <a:off x="9973570" y="9789694"/>
            <a:ext cx="841474"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Results</a:t>
            </a:r>
          </a:p>
        </p:txBody>
      </p:sp>
      <p:sp>
        <p:nvSpPr>
          <p:cNvPr id="11" name="TextBox 11"/>
          <p:cNvSpPr txBox="1"/>
          <p:nvPr/>
        </p:nvSpPr>
        <p:spPr>
          <a:xfrm>
            <a:off x="12576987" y="9789694"/>
            <a:ext cx="902717"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Insights</a:t>
            </a:r>
          </a:p>
        </p:txBody>
      </p:sp>
      <p:sp>
        <p:nvSpPr>
          <p:cNvPr id="12" name="TextBox 12"/>
          <p:cNvSpPr txBox="1"/>
          <p:nvPr/>
        </p:nvSpPr>
        <p:spPr>
          <a:xfrm>
            <a:off x="15225909" y="9789694"/>
            <a:ext cx="1065535"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Wrap-up</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734675" y="0"/>
            <a:ext cx="7553325" cy="10287000"/>
            <a:chOff x="0" y="0"/>
            <a:chExt cx="1170208" cy="1593725"/>
          </a:xfrm>
        </p:grpSpPr>
        <p:sp>
          <p:nvSpPr>
            <p:cNvPr id="3" name="Freeform 3"/>
            <p:cNvSpPr/>
            <p:nvPr/>
          </p:nvSpPr>
          <p:spPr>
            <a:xfrm>
              <a:off x="0" y="0"/>
              <a:ext cx="1170208" cy="1593725"/>
            </a:xfrm>
            <a:custGeom>
              <a:avLst/>
              <a:gdLst/>
              <a:ahLst/>
              <a:cxnLst/>
              <a:rect l="l" t="t" r="r" b="b"/>
              <a:pathLst>
                <a:path w="1170208" h="1593725">
                  <a:moveTo>
                    <a:pt x="0" y="0"/>
                  </a:moveTo>
                  <a:lnTo>
                    <a:pt x="1170208" y="0"/>
                  </a:lnTo>
                  <a:lnTo>
                    <a:pt x="1170208" y="1593725"/>
                  </a:lnTo>
                  <a:lnTo>
                    <a:pt x="0" y="1593725"/>
                  </a:lnTo>
                  <a:close/>
                </a:path>
              </a:pathLst>
            </a:custGeom>
            <a:blipFill>
              <a:blip r:embed="rId2"/>
              <a:stretch>
                <a:fillRect t="-205" b="-205"/>
              </a:stretch>
            </a:blipFill>
          </p:spPr>
          <p:txBody>
            <a:bodyPr/>
            <a:lstStyle/>
            <a:p>
              <a:endParaRPr lang="en-TW"/>
            </a:p>
          </p:txBody>
        </p:sp>
      </p:grpSp>
      <p:sp>
        <p:nvSpPr>
          <p:cNvPr id="4" name="AutoShape 4"/>
          <p:cNvSpPr/>
          <p:nvPr/>
        </p:nvSpPr>
        <p:spPr>
          <a:xfrm>
            <a:off x="1431704" y="9610725"/>
            <a:ext cx="15624461" cy="0"/>
          </a:xfrm>
          <a:prstGeom prst="line">
            <a:avLst/>
          </a:prstGeom>
          <a:ln w="19050" cap="flat">
            <a:solidFill>
              <a:srgbClr val="09A2A2"/>
            </a:solidFill>
            <a:prstDash val="solid"/>
            <a:headEnd type="none" w="sm" len="sm"/>
            <a:tailEnd type="none" w="sm" len="sm"/>
          </a:ln>
        </p:spPr>
        <p:txBody>
          <a:bodyPr/>
          <a:lstStyle/>
          <a:p>
            <a:endParaRPr lang="en-TW"/>
          </a:p>
        </p:txBody>
      </p:sp>
      <p:sp>
        <p:nvSpPr>
          <p:cNvPr id="5" name="Freeform 5"/>
          <p:cNvSpPr/>
          <p:nvPr/>
        </p:nvSpPr>
        <p:spPr>
          <a:xfrm>
            <a:off x="2306482" y="9391636"/>
            <a:ext cx="445682" cy="445682"/>
          </a:xfrm>
          <a:custGeom>
            <a:avLst/>
            <a:gdLst/>
            <a:ahLst/>
            <a:cxnLst/>
            <a:rect l="l" t="t" r="r" b="b"/>
            <a:pathLst>
              <a:path w="445682" h="445682">
                <a:moveTo>
                  <a:pt x="0" y="0"/>
                </a:moveTo>
                <a:lnTo>
                  <a:pt x="445683" y="0"/>
                </a:lnTo>
                <a:lnTo>
                  <a:pt x="445683" y="445683"/>
                </a:lnTo>
                <a:lnTo>
                  <a:pt x="0" y="4456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6" name="Freeform 6"/>
          <p:cNvSpPr/>
          <p:nvPr/>
        </p:nvSpPr>
        <p:spPr>
          <a:xfrm>
            <a:off x="1912394" y="2143032"/>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5"/>
            <a:stretch>
              <a:fillRect/>
            </a:stretch>
          </a:blipFill>
        </p:spPr>
        <p:txBody>
          <a:bodyPr/>
          <a:lstStyle/>
          <a:p>
            <a:endParaRPr lang="en-TW"/>
          </a:p>
        </p:txBody>
      </p:sp>
      <p:sp>
        <p:nvSpPr>
          <p:cNvPr id="7" name="TextBox 7"/>
          <p:cNvSpPr txBox="1"/>
          <p:nvPr/>
        </p:nvSpPr>
        <p:spPr>
          <a:xfrm>
            <a:off x="666750" y="733425"/>
            <a:ext cx="8324850" cy="1149353"/>
          </a:xfrm>
          <a:prstGeom prst="rect">
            <a:avLst/>
          </a:prstGeom>
        </p:spPr>
        <p:txBody>
          <a:bodyPr lIns="0" tIns="0" rIns="0" bIns="0" rtlCol="0" anchor="t">
            <a:spAutoFit/>
          </a:bodyPr>
          <a:lstStyle/>
          <a:p>
            <a:pPr marL="0" lvl="0" indent="0" algn="l">
              <a:lnSpc>
                <a:spcPts val="8800"/>
              </a:lnSpc>
            </a:pPr>
            <a:r>
              <a:rPr lang="en-US" sz="8000">
                <a:solidFill>
                  <a:srgbClr val="0B2240"/>
                </a:solidFill>
                <a:latin typeface="Georgia Pro Light"/>
                <a:ea typeface="Georgia Pro Light"/>
                <a:cs typeface="Georgia Pro Light"/>
                <a:sym typeface="Georgia Pro Light"/>
              </a:rPr>
              <a:t>Backup Slide Menu</a:t>
            </a:r>
          </a:p>
        </p:txBody>
      </p:sp>
      <p:sp>
        <p:nvSpPr>
          <p:cNvPr id="8" name="TextBox 8"/>
          <p:cNvSpPr txBox="1"/>
          <p:nvPr/>
        </p:nvSpPr>
        <p:spPr>
          <a:xfrm>
            <a:off x="1912394" y="9789694"/>
            <a:ext cx="1233860"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Motivation</a:t>
            </a:r>
          </a:p>
        </p:txBody>
      </p:sp>
      <p:sp>
        <p:nvSpPr>
          <p:cNvPr id="9" name="TextBox 9"/>
          <p:cNvSpPr txBox="1"/>
          <p:nvPr/>
        </p:nvSpPr>
        <p:spPr>
          <a:xfrm>
            <a:off x="4894393" y="9789694"/>
            <a:ext cx="690116"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Setup</a:t>
            </a:r>
          </a:p>
        </p:txBody>
      </p:sp>
      <p:sp>
        <p:nvSpPr>
          <p:cNvPr id="10" name="TextBox 10"/>
          <p:cNvSpPr txBox="1"/>
          <p:nvPr/>
        </p:nvSpPr>
        <p:spPr>
          <a:xfrm>
            <a:off x="7348759" y="9789694"/>
            <a:ext cx="852934"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Models</a:t>
            </a:r>
          </a:p>
        </p:txBody>
      </p:sp>
      <p:sp>
        <p:nvSpPr>
          <p:cNvPr id="11" name="TextBox 11"/>
          <p:cNvSpPr txBox="1"/>
          <p:nvPr/>
        </p:nvSpPr>
        <p:spPr>
          <a:xfrm>
            <a:off x="9973570" y="9789694"/>
            <a:ext cx="841474"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Results</a:t>
            </a:r>
          </a:p>
        </p:txBody>
      </p:sp>
      <p:sp>
        <p:nvSpPr>
          <p:cNvPr id="12" name="TextBox 12"/>
          <p:cNvSpPr txBox="1"/>
          <p:nvPr/>
        </p:nvSpPr>
        <p:spPr>
          <a:xfrm>
            <a:off x="12576987" y="9789694"/>
            <a:ext cx="902717"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Insights</a:t>
            </a:r>
          </a:p>
        </p:txBody>
      </p:sp>
      <p:sp>
        <p:nvSpPr>
          <p:cNvPr id="13" name="TextBox 13"/>
          <p:cNvSpPr txBox="1"/>
          <p:nvPr/>
        </p:nvSpPr>
        <p:spPr>
          <a:xfrm>
            <a:off x="15225909" y="9789694"/>
            <a:ext cx="1065535"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Wrap-up</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80975" y="0"/>
            <a:ext cx="11526050" cy="10287000"/>
          </a:xfrm>
          <a:custGeom>
            <a:avLst/>
            <a:gdLst/>
            <a:ahLst/>
            <a:cxnLst/>
            <a:rect l="l" t="t" r="r" b="b"/>
            <a:pathLst>
              <a:path w="11526050" h="10287000">
                <a:moveTo>
                  <a:pt x="0" y="0"/>
                </a:moveTo>
                <a:lnTo>
                  <a:pt x="11526050" y="0"/>
                </a:lnTo>
                <a:lnTo>
                  <a:pt x="11526050" y="10287000"/>
                </a:lnTo>
                <a:lnTo>
                  <a:pt x="0" y="10287000"/>
                </a:lnTo>
                <a:lnTo>
                  <a:pt x="0" y="0"/>
                </a:lnTo>
                <a:close/>
              </a:path>
            </a:pathLst>
          </a:custGeom>
          <a:blipFill>
            <a:blip r:embed="rId2"/>
            <a:stretch>
              <a:fillRect/>
            </a:stretch>
          </a:blipFill>
        </p:spPr>
        <p:txBody>
          <a:bodyPr/>
          <a:lstStyle/>
          <a:p>
            <a:endParaRPr lang="en-TW"/>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8026" y="2057027"/>
            <a:ext cx="17051948" cy="4518766"/>
          </a:xfrm>
          <a:custGeom>
            <a:avLst/>
            <a:gdLst/>
            <a:ahLst/>
            <a:cxnLst/>
            <a:rect l="l" t="t" r="r" b="b"/>
            <a:pathLst>
              <a:path w="17051948" h="4518766">
                <a:moveTo>
                  <a:pt x="0" y="0"/>
                </a:moveTo>
                <a:lnTo>
                  <a:pt x="17051948" y="0"/>
                </a:lnTo>
                <a:lnTo>
                  <a:pt x="17051948" y="4518766"/>
                </a:lnTo>
                <a:lnTo>
                  <a:pt x="0" y="4518766"/>
                </a:lnTo>
                <a:lnTo>
                  <a:pt x="0" y="0"/>
                </a:lnTo>
                <a:close/>
              </a:path>
            </a:pathLst>
          </a:custGeom>
          <a:blipFill>
            <a:blip r:embed="rId2"/>
            <a:stretch>
              <a:fillRect/>
            </a:stretch>
          </a:blipFill>
        </p:spPr>
        <p:txBody>
          <a:bodyPr/>
          <a:lstStyle/>
          <a:p>
            <a:endParaRPr lang="en-TW"/>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95824" y="60463"/>
            <a:ext cx="7599140" cy="10166073"/>
          </a:xfrm>
          <a:custGeom>
            <a:avLst/>
            <a:gdLst/>
            <a:ahLst/>
            <a:cxnLst/>
            <a:rect l="l" t="t" r="r" b="b"/>
            <a:pathLst>
              <a:path w="7599140" h="10166073">
                <a:moveTo>
                  <a:pt x="0" y="0"/>
                </a:moveTo>
                <a:lnTo>
                  <a:pt x="7599140" y="0"/>
                </a:lnTo>
                <a:lnTo>
                  <a:pt x="7599140" y="10166074"/>
                </a:lnTo>
                <a:lnTo>
                  <a:pt x="0" y="10166074"/>
                </a:lnTo>
                <a:lnTo>
                  <a:pt x="0" y="0"/>
                </a:lnTo>
                <a:close/>
              </a:path>
            </a:pathLst>
          </a:custGeom>
          <a:blipFill>
            <a:blip r:embed="rId2"/>
            <a:stretch>
              <a:fillRect/>
            </a:stretch>
          </a:blipFill>
        </p:spPr>
        <p:txBody>
          <a:bodyPr/>
          <a:lstStyle/>
          <a:p>
            <a:endParaRPr lang="en-TW"/>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56015" y="0"/>
            <a:ext cx="8551069" cy="10287000"/>
          </a:xfrm>
          <a:custGeom>
            <a:avLst/>
            <a:gdLst/>
            <a:ahLst/>
            <a:cxnLst/>
            <a:rect l="l" t="t" r="r" b="b"/>
            <a:pathLst>
              <a:path w="8551069" h="10287000">
                <a:moveTo>
                  <a:pt x="0" y="0"/>
                </a:moveTo>
                <a:lnTo>
                  <a:pt x="8551069" y="0"/>
                </a:lnTo>
                <a:lnTo>
                  <a:pt x="8551069" y="10287000"/>
                </a:lnTo>
                <a:lnTo>
                  <a:pt x="0" y="10287000"/>
                </a:lnTo>
                <a:lnTo>
                  <a:pt x="0" y="0"/>
                </a:lnTo>
                <a:close/>
              </a:path>
            </a:pathLst>
          </a:custGeom>
          <a:blipFill>
            <a:blip r:embed="rId2"/>
            <a:stretch>
              <a:fillRect/>
            </a:stretch>
          </a:blipFill>
        </p:spPr>
        <p:txBody>
          <a:bodyPr/>
          <a:lstStyle/>
          <a:p>
            <a:endParaRPr lang="en-TW"/>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p:nvPr/>
        </p:nvGraphicFramePr>
        <p:xfrm>
          <a:off x="0" y="0"/>
          <a:ext cx="7586157" cy="4274588"/>
        </p:xfrm>
        <a:graphic>
          <a:graphicData uri="http://schemas.openxmlformats.org/presentationml/2006/ole">
            <mc:AlternateContent xmlns:mc="http://schemas.openxmlformats.org/markup-compatibility/2006">
              <mc:Choice xmlns:v="urn:schemas-microsoft-com:vml" Requires="v">
                <p:oleObj name="Worksheet" r:id="rId2" imgW="9105900" imgH="5791200" progId="Excel.Sheet.12">
                  <p:embed/>
                </p:oleObj>
              </mc:Choice>
              <mc:Fallback>
                <p:oleObj name="Worksheet" r:id="rId2" imgW="9105900" imgH="5791200" progId="Excel.Sheet.12">
                  <p:embed/>
                  <p:pic>
                    <p:nvPicPr>
                      <p:cNvPr id="0" name=""/>
                      <p:cNvPicPr/>
                      <p:nvPr/>
                    </p:nvPicPr>
                    <p:blipFill>
                      <a:blip r:embed="rId3"/>
                      <a:stretch>
                        <a:fillRect/>
                      </a:stretch>
                    </p:blipFill>
                    <p:spPr>
                      <a:xfrm>
                        <a:off x="0" y="0"/>
                        <a:ext cx="7586157" cy="4274588"/>
                      </a:xfrm>
                      <a:prstGeom prst="rect">
                        <a:avLst/>
                      </a:prstGeom>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734675" y="0"/>
            <a:ext cx="7553325" cy="10287000"/>
            <a:chOff x="0" y="0"/>
            <a:chExt cx="1170208" cy="1593725"/>
          </a:xfrm>
        </p:grpSpPr>
        <p:sp>
          <p:nvSpPr>
            <p:cNvPr id="3" name="Freeform 3"/>
            <p:cNvSpPr/>
            <p:nvPr/>
          </p:nvSpPr>
          <p:spPr>
            <a:xfrm>
              <a:off x="0" y="0"/>
              <a:ext cx="1170208" cy="1593725"/>
            </a:xfrm>
            <a:custGeom>
              <a:avLst/>
              <a:gdLst/>
              <a:ahLst/>
              <a:cxnLst/>
              <a:rect l="l" t="t" r="r" b="b"/>
              <a:pathLst>
                <a:path w="1170208" h="1593725">
                  <a:moveTo>
                    <a:pt x="0" y="0"/>
                  </a:moveTo>
                  <a:lnTo>
                    <a:pt x="1170208" y="0"/>
                  </a:lnTo>
                  <a:lnTo>
                    <a:pt x="1170208" y="1593725"/>
                  </a:lnTo>
                  <a:lnTo>
                    <a:pt x="0" y="1593725"/>
                  </a:lnTo>
                  <a:close/>
                </a:path>
              </a:pathLst>
            </a:custGeom>
            <a:blipFill>
              <a:blip r:embed="rId3"/>
              <a:stretch>
                <a:fillRect t="-205" b="-205"/>
              </a:stretch>
            </a:blipFill>
          </p:spPr>
          <p:txBody>
            <a:bodyPr/>
            <a:lstStyle/>
            <a:p>
              <a:endParaRPr lang="en-TW"/>
            </a:p>
          </p:txBody>
        </p:sp>
      </p:grpSp>
      <p:sp>
        <p:nvSpPr>
          <p:cNvPr id="4" name="TextBox 4"/>
          <p:cNvSpPr txBox="1"/>
          <p:nvPr/>
        </p:nvSpPr>
        <p:spPr>
          <a:xfrm>
            <a:off x="666750" y="733425"/>
            <a:ext cx="8324850" cy="1149353"/>
          </a:xfrm>
          <a:prstGeom prst="rect">
            <a:avLst/>
          </a:prstGeom>
        </p:spPr>
        <p:txBody>
          <a:bodyPr lIns="0" tIns="0" rIns="0" bIns="0" rtlCol="0" anchor="t">
            <a:spAutoFit/>
          </a:bodyPr>
          <a:lstStyle/>
          <a:p>
            <a:pPr marL="0" lvl="0" indent="0" algn="l">
              <a:lnSpc>
                <a:spcPts val="8800"/>
              </a:lnSpc>
            </a:pPr>
            <a:r>
              <a:rPr lang="en-US" sz="8000">
                <a:solidFill>
                  <a:srgbClr val="0B2240"/>
                </a:solidFill>
                <a:latin typeface="Georgia Pro Light"/>
                <a:ea typeface="Georgia Pro Light"/>
                <a:cs typeface="Georgia Pro Light"/>
                <a:sym typeface="Georgia Pro Light"/>
              </a:rPr>
              <a:t>Table of Contents</a:t>
            </a:r>
          </a:p>
        </p:txBody>
      </p:sp>
      <p:sp>
        <p:nvSpPr>
          <p:cNvPr id="5" name="TextBox 5"/>
          <p:cNvSpPr txBox="1"/>
          <p:nvPr/>
        </p:nvSpPr>
        <p:spPr>
          <a:xfrm>
            <a:off x="666750" y="1819950"/>
            <a:ext cx="5733801" cy="7688580"/>
          </a:xfrm>
          <a:prstGeom prst="rect">
            <a:avLst/>
          </a:prstGeom>
        </p:spPr>
        <p:txBody>
          <a:bodyPr lIns="0" tIns="0" rIns="0" bIns="0" rtlCol="0" anchor="t">
            <a:spAutoFit/>
          </a:bodyPr>
          <a:lstStyle/>
          <a:p>
            <a:pPr marL="1036320" lvl="1" indent="-518160" algn="l">
              <a:lnSpc>
                <a:spcPts val="10319"/>
              </a:lnSpc>
              <a:buAutoNum type="arabicPeriod"/>
            </a:pPr>
            <a:r>
              <a:rPr lang="en-US" sz="4800">
                <a:solidFill>
                  <a:srgbClr val="444444"/>
                </a:solidFill>
                <a:latin typeface="DM Sans"/>
                <a:ea typeface="DM Sans"/>
                <a:cs typeface="DM Sans"/>
                <a:sym typeface="DM Sans"/>
              </a:rPr>
              <a:t>Motivation</a:t>
            </a:r>
          </a:p>
          <a:p>
            <a:pPr marL="1036320" lvl="1" indent="-518160" algn="l">
              <a:lnSpc>
                <a:spcPts val="10319"/>
              </a:lnSpc>
              <a:buAutoNum type="arabicPeriod"/>
            </a:pPr>
            <a:r>
              <a:rPr lang="en-US" sz="4800">
                <a:solidFill>
                  <a:srgbClr val="444444"/>
                </a:solidFill>
                <a:latin typeface="DM Sans"/>
                <a:ea typeface="DM Sans"/>
                <a:cs typeface="DM Sans"/>
                <a:sym typeface="DM Sans"/>
              </a:rPr>
              <a:t>Setup</a:t>
            </a:r>
          </a:p>
          <a:p>
            <a:pPr marL="1036320" lvl="1" indent="-518160" algn="l">
              <a:lnSpc>
                <a:spcPts val="10319"/>
              </a:lnSpc>
              <a:buAutoNum type="arabicPeriod"/>
            </a:pPr>
            <a:r>
              <a:rPr lang="en-US" sz="4800">
                <a:solidFill>
                  <a:srgbClr val="444444"/>
                </a:solidFill>
                <a:latin typeface="DM Sans"/>
                <a:ea typeface="DM Sans"/>
                <a:cs typeface="DM Sans"/>
                <a:sym typeface="DM Sans"/>
              </a:rPr>
              <a:t>Models</a:t>
            </a:r>
          </a:p>
          <a:p>
            <a:pPr marL="1036320" lvl="1" indent="-518160" algn="l">
              <a:lnSpc>
                <a:spcPts val="10319"/>
              </a:lnSpc>
              <a:buAutoNum type="arabicPeriod"/>
            </a:pPr>
            <a:r>
              <a:rPr lang="en-US" sz="4800">
                <a:solidFill>
                  <a:srgbClr val="444444"/>
                </a:solidFill>
                <a:latin typeface="DM Sans"/>
                <a:ea typeface="DM Sans"/>
                <a:cs typeface="DM Sans"/>
                <a:sym typeface="DM Sans"/>
              </a:rPr>
              <a:t>Results</a:t>
            </a:r>
          </a:p>
          <a:p>
            <a:pPr marL="1036320" lvl="1" indent="-518160" algn="l">
              <a:lnSpc>
                <a:spcPts val="10319"/>
              </a:lnSpc>
              <a:buAutoNum type="arabicPeriod"/>
            </a:pPr>
            <a:r>
              <a:rPr lang="en-US" sz="4800">
                <a:solidFill>
                  <a:srgbClr val="444444"/>
                </a:solidFill>
                <a:latin typeface="DM Sans"/>
                <a:ea typeface="DM Sans"/>
                <a:cs typeface="DM Sans"/>
                <a:sym typeface="DM Sans"/>
              </a:rPr>
              <a:t>Insights</a:t>
            </a:r>
          </a:p>
          <a:p>
            <a:pPr marL="1036320" lvl="1" indent="-518160" algn="l">
              <a:lnSpc>
                <a:spcPts val="10319"/>
              </a:lnSpc>
              <a:buAutoNum type="arabicPeriod"/>
            </a:pPr>
            <a:r>
              <a:rPr lang="en-US" sz="4800">
                <a:solidFill>
                  <a:srgbClr val="444444"/>
                </a:solidFill>
                <a:latin typeface="DM Sans"/>
                <a:ea typeface="DM Sans"/>
                <a:cs typeface="DM Sans"/>
                <a:sym typeface="DM Sans"/>
              </a:rPr>
              <a:t>Wrap-up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23996" y="1028700"/>
            <a:ext cx="17040009" cy="8690405"/>
          </a:xfrm>
          <a:custGeom>
            <a:avLst/>
            <a:gdLst/>
            <a:ahLst/>
            <a:cxnLst/>
            <a:rect l="l" t="t" r="r" b="b"/>
            <a:pathLst>
              <a:path w="17040009" h="8690405">
                <a:moveTo>
                  <a:pt x="0" y="0"/>
                </a:moveTo>
                <a:lnTo>
                  <a:pt x="17040008" y="0"/>
                </a:lnTo>
                <a:lnTo>
                  <a:pt x="17040008" y="8690405"/>
                </a:lnTo>
                <a:lnTo>
                  <a:pt x="0" y="8690405"/>
                </a:lnTo>
                <a:lnTo>
                  <a:pt x="0" y="0"/>
                </a:lnTo>
                <a:close/>
              </a:path>
            </a:pathLst>
          </a:custGeom>
          <a:blipFill>
            <a:blip r:embed="rId2"/>
            <a:stretch>
              <a:fillRect/>
            </a:stretch>
          </a:blipFill>
        </p:spPr>
        <p:txBody>
          <a:bodyPr/>
          <a:lstStyle/>
          <a:p>
            <a:endParaRPr lang="en-TW"/>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29772" y="1968436"/>
            <a:ext cx="13765929" cy="3647971"/>
          </a:xfrm>
          <a:custGeom>
            <a:avLst/>
            <a:gdLst/>
            <a:ahLst/>
            <a:cxnLst/>
            <a:rect l="l" t="t" r="r" b="b"/>
            <a:pathLst>
              <a:path w="13765929" h="3647971">
                <a:moveTo>
                  <a:pt x="0" y="0"/>
                </a:moveTo>
                <a:lnTo>
                  <a:pt x="13765930" y="0"/>
                </a:lnTo>
                <a:lnTo>
                  <a:pt x="13765930" y="3647972"/>
                </a:lnTo>
                <a:lnTo>
                  <a:pt x="0" y="3647972"/>
                </a:lnTo>
                <a:lnTo>
                  <a:pt x="0" y="0"/>
                </a:lnTo>
                <a:close/>
              </a:path>
            </a:pathLst>
          </a:custGeom>
          <a:blipFill>
            <a:blip r:embed="rId2"/>
            <a:stretch>
              <a:fillRect/>
            </a:stretch>
          </a:blipFill>
        </p:spPr>
        <p:txBody>
          <a:bodyPr/>
          <a:lstStyle/>
          <a:p>
            <a:endParaRPr lang="en-TW"/>
          </a:p>
        </p:txBody>
      </p:sp>
      <p:sp>
        <p:nvSpPr>
          <p:cNvPr id="3" name="Freeform 3"/>
          <p:cNvSpPr/>
          <p:nvPr/>
        </p:nvSpPr>
        <p:spPr>
          <a:xfrm>
            <a:off x="2272505" y="5616408"/>
            <a:ext cx="13742989" cy="3641892"/>
          </a:xfrm>
          <a:custGeom>
            <a:avLst/>
            <a:gdLst/>
            <a:ahLst/>
            <a:cxnLst/>
            <a:rect l="l" t="t" r="r" b="b"/>
            <a:pathLst>
              <a:path w="13742989" h="3641892">
                <a:moveTo>
                  <a:pt x="0" y="0"/>
                </a:moveTo>
                <a:lnTo>
                  <a:pt x="13742990" y="0"/>
                </a:lnTo>
                <a:lnTo>
                  <a:pt x="13742990" y="3641892"/>
                </a:lnTo>
                <a:lnTo>
                  <a:pt x="0" y="3641892"/>
                </a:lnTo>
                <a:lnTo>
                  <a:pt x="0" y="0"/>
                </a:lnTo>
                <a:close/>
              </a:path>
            </a:pathLst>
          </a:custGeom>
          <a:blipFill>
            <a:blip r:embed="rId3"/>
            <a:stretch>
              <a:fillRect/>
            </a:stretch>
          </a:blipFill>
        </p:spPr>
        <p:txBody>
          <a:bodyPr/>
          <a:lstStyle/>
          <a:p>
            <a:endParaRPr lang="en-TW"/>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33426" y="417090"/>
            <a:ext cx="7448719" cy="8841210"/>
          </a:xfrm>
          <a:custGeom>
            <a:avLst/>
            <a:gdLst/>
            <a:ahLst/>
            <a:cxnLst/>
            <a:rect l="l" t="t" r="r" b="b"/>
            <a:pathLst>
              <a:path w="7448719" h="8841210">
                <a:moveTo>
                  <a:pt x="0" y="0"/>
                </a:moveTo>
                <a:lnTo>
                  <a:pt x="7448719" y="0"/>
                </a:lnTo>
                <a:lnTo>
                  <a:pt x="7448719" y="8841210"/>
                </a:lnTo>
                <a:lnTo>
                  <a:pt x="0" y="8841210"/>
                </a:lnTo>
                <a:lnTo>
                  <a:pt x="0" y="0"/>
                </a:lnTo>
                <a:close/>
              </a:path>
            </a:pathLst>
          </a:custGeom>
          <a:blipFill>
            <a:blip r:embed="rId2"/>
            <a:stretch>
              <a:fillRect/>
            </a:stretch>
          </a:blipFill>
        </p:spPr>
        <p:txBody>
          <a:bodyPr/>
          <a:lstStyle/>
          <a:p>
            <a:endParaRPr lang="en-TW"/>
          </a:p>
        </p:txBody>
      </p:sp>
      <p:sp>
        <p:nvSpPr>
          <p:cNvPr id="3" name="Freeform 3"/>
          <p:cNvSpPr/>
          <p:nvPr/>
        </p:nvSpPr>
        <p:spPr>
          <a:xfrm>
            <a:off x="9895176" y="417090"/>
            <a:ext cx="4365219" cy="8730438"/>
          </a:xfrm>
          <a:custGeom>
            <a:avLst/>
            <a:gdLst/>
            <a:ahLst/>
            <a:cxnLst/>
            <a:rect l="l" t="t" r="r" b="b"/>
            <a:pathLst>
              <a:path w="4365219" h="8730438">
                <a:moveTo>
                  <a:pt x="0" y="0"/>
                </a:moveTo>
                <a:lnTo>
                  <a:pt x="4365219" y="0"/>
                </a:lnTo>
                <a:lnTo>
                  <a:pt x="4365219" y="8730438"/>
                </a:lnTo>
                <a:lnTo>
                  <a:pt x="0" y="8730438"/>
                </a:lnTo>
                <a:lnTo>
                  <a:pt x="0" y="0"/>
                </a:lnTo>
                <a:close/>
              </a:path>
            </a:pathLst>
          </a:custGeom>
          <a:blipFill>
            <a:blip r:embed="rId3"/>
            <a:stretch>
              <a:fillRect/>
            </a:stretch>
          </a:blipFill>
        </p:spPr>
        <p:txBody>
          <a:bodyPr/>
          <a:lstStyle/>
          <a:p>
            <a:endParaRPr lang="en-TW"/>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88815" y="309733"/>
            <a:ext cx="14510370" cy="9667534"/>
          </a:xfrm>
          <a:custGeom>
            <a:avLst/>
            <a:gdLst/>
            <a:ahLst/>
            <a:cxnLst/>
            <a:rect l="l" t="t" r="r" b="b"/>
            <a:pathLst>
              <a:path w="14510370" h="9667534">
                <a:moveTo>
                  <a:pt x="0" y="0"/>
                </a:moveTo>
                <a:lnTo>
                  <a:pt x="14510370" y="0"/>
                </a:lnTo>
                <a:lnTo>
                  <a:pt x="14510370" y="9667534"/>
                </a:lnTo>
                <a:lnTo>
                  <a:pt x="0" y="9667534"/>
                </a:lnTo>
                <a:lnTo>
                  <a:pt x="0" y="0"/>
                </a:lnTo>
                <a:close/>
              </a:path>
            </a:pathLst>
          </a:custGeom>
          <a:blipFill>
            <a:blip r:embed="rId2"/>
            <a:stretch>
              <a:fillRect/>
            </a:stretch>
          </a:blipFill>
        </p:spPr>
        <p:txBody>
          <a:bodyPr/>
          <a:lstStyle/>
          <a:p>
            <a:endParaRPr lang="en-TW"/>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17139" y="0"/>
            <a:ext cx="10828421" cy="10287000"/>
          </a:xfrm>
          <a:custGeom>
            <a:avLst/>
            <a:gdLst/>
            <a:ahLst/>
            <a:cxnLst/>
            <a:rect l="l" t="t" r="r" b="b"/>
            <a:pathLst>
              <a:path w="10828421" h="10287000">
                <a:moveTo>
                  <a:pt x="0" y="0"/>
                </a:moveTo>
                <a:lnTo>
                  <a:pt x="10828421" y="0"/>
                </a:lnTo>
                <a:lnTo>
                  <a:pt x="10828421" y="10287000"/>
                </a:lnTo>
                <a:lnTo>
                  <a:pt x="0" y="10287000"/>
                </a:lnTo>
                <a:lnTo>
                  <a:pt x="0" y="0"/>
                </a:lnTo>
                <a:close/>
              </a:path>
            </a:pathLst>
          </a:custGeom>
          <a:blipFill>
            <a:blip r:embed="rId2"/>
            <a:stretch>
              <a:fillRect/>
            </a:stretch>
          </a:blipFill>
        </p:spPr>
        <p:txBody>
          <a:bodyPr/>
          <a:lstStyle/>
          <a:p>
            <a:endParaRPr lang="en-TW"/>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36131" y="245524"/>
            <a:ext cx="9808213" cy="9795953"/>
          </a:xfrm>
          <a:custGeom>
            <a:avLst/>
            <a:gdLst/>
            <a:ahLst/>
            <a:cxnLst/>
            <a:rect l="l" t="t" r="r" b="b"/>
            <a:pathLst>
              <a:path w="9808213" h="9795953">
                <a:moveTo>
                  <a:pt x="0" y="0"/>
                </a:moveTo>
                <a:lnTo>
                  <a:pt x="9808213" y="0"/>
                </a:lnTo>
                <a:lnTo>
                  <a:pt x="9808213" y="9795952"/>
                </a:lnTo>
                <a:lnTo>
                  <a:pt x="0" y="9795952"/>
                </a:lnTo>
                <a:lnTo>
                  <a:pt x="0" y="0"/>
                </a:lnTo>
                <a:close/>
              </a:path>
            </a:pathLst>
          </a:custGeom>
          <a:blipFill>
            <a:blip r:embed="rId2"/>
            <a:stretch>
              <a:fillRect/>
            </a:stretch>
          </a:blipFill>
        </p:spPr>
        <p:txBody>
          <a:bodyPr/>
          <a:lstStyle/>
          <a:p>
            <a:endParaRPr lang="en-TW"/>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66750" y="733425"/>
            <a:ext cx="15821025" cy="1149353"/>
          </a:xfrm>
          <a:prstGeom prst="rect">
            <a:avLst/>
          </a:prstGeom>
        </p:spPr>
        <p:txBody>
          <a:bodyPr lIns="0" tIns="0" rIns="0" bIns="0" rtlCol="0" anchor="t">
            <a:spAutoFit/>
          </a:bodyPr>
          <a:lstStyle/>
          <a:p>
            <a:pPr marL="0" lvl="0" indent="0" algn="l">
              <a:lnSpc>
                <a:spcPts val="8800"/>
              </a:lnSpc>
              <a:spcBef>
                <a:spcPct val="0"/>
              </a:spcBef>
            </a:pPr>
            <a:r>
              <a:rPr lang="en-US" sz="8000">
                <a:solidFill>
                  <a:srgbClr val="0B2240"/>
                </a:solidFill>
                <a:latin typeface="Georgia Pro Light"/>
                <a:ea typeface="Georgia Pro Light"/>
                <a:cs typeface="Georgia Pro Light"/>
                <a:sym typeface="Georgia Pro Light"/>
              </a:rPr>
              <a:t>Problem and Research Questions</a:t>
            </a:r>
          </a:p>
        </p:txBody>
      </p:sp>
      <p:grpSp>
        <p:nvGrpSpPr>
          <p:cNvPr id="3" name="Group 3"/>
          <p:cNvGrpSpPr/>
          <p:nvPr/>
        </p:nvGrpSpPr>
        <p:grpSpPr>
          <a:xfrm>
            <a:off x="1028700" y="5784232"/>
            <a:ext cx="4572701" cy="3115310"/>
            <a:chOff x="0" y="0"/>
            <a:chExt cx="6096934" cy="4153747"/>
          </a:xfrm>
        </p:grpSpPr>
        <p:sp>
          <p:nvSpPr>
            <p:cNvPr id="4" name="TextBox 4"/>
            <p:cNvSpPr txBox="1"/>
            <p:nvPr/>
          </p:nvSpPr>
          <p:spPr>
            <a:xfrm>
              <a:off x="0" y="1146175"/>
              <a:ext cx="6096934" cy="3007572"/>
            </a:xfrm>
            <a:prstGeom prst="rect">
              <a:avLst/>
            </a:prstGeom>
          </p:spPr>
          <p:txBody>
            <a:bodyPr lIns="0" tIns="0" rIns="0" bIns="0" rtlCol="0" anchor="t">
              <a:spAutoFit/>
            </a:bodyPr>
            <a:lstStyle/>
            <a:p>
              <a:pPr marL="0" lvl="0" indent="0" algn="l">
                <a:lnSpc>
                  <a:spcPts val="3639"/>
                </a:lnSpc>
              </a:pPr>
              <a:r>
                <a:rPr lang="en-US" sz="2599">
                  <a:solidFill>
                    <a:srgbClr val="444444"/>
                  </a:solidFill>
                  <a:latin typeface="DM Sans"/>
                  <a:ea typeface="DM Sans"/>
                  <a:cs typeface="DM Sans"/>
                  <a:sym typeface="DM Sans"/>
                </a:rPr>
                <a:t>Leakage-controlled preprocessing, consistent train/val/test splits, and reproducible artifact logging (configs, models, metrics)</a:t>
              </a:r>
            </a:p>
          </p:txBody>
        </p:sp>
        <p:sp>
          <p:nvSpPr>
            <p:cNvPr id="5" name="TextBox 5"/>
            <p:cNvSpPr txBox="1"/>
            <p:nvPr/>
          </p:nvSpPr>
          <p:spPr>
            <a:xfrm>
              <a:off x="0" y="-47625"/>
              <a:ext cx="6096934" cy="569172"/>
            </a:xfrm>
            <a:prstGeom prst="rect">
              <a:avLst/>
            </a:prstGeom>
          </p:spPr>
          <p:txBody>
            <a:bodyPr lIns="0" tIns="0" rIns="0" bIns="0" rtlCol="0" anchor="t">
              <a:spAutoFit/>
            </a:bodyPr>
            <a:lstStyle/>
            <a:p>
              <a:pPr marL="0" lvl="0" indent="0" algn="l">
                <a:lnSpc>
                  <a:spcPts val="3640"/>
                </a:lnSpc>
              </a:pPr>
              <a:r>
                <a:rPr lang="en-US" sz="2600" b="1">
                  <a:solidFill>
                    <a:srgbClr val="0B2240"/>
                  </a:solidFill>
                  <a:latin typeface="DM Sans Bold"/>
                  <a:ea typeface="DM Sans Bold"/>
                  <a:cs typeface="DM Sans Bold"/>
                  <a:sym typeface="DM Sans Bold"/>
                </a:rPr>
                <a:t>ENGINEERING RIGOR</a:t>
              </a:r>
            </a:p>
          </p:txBody>
        </p:sp>
      </p:grpSp>
      <p:grpSp>
        <p:nvGrpSpPr>
          <p:cNvPr id="6" name="Group 6"/>
          <p:cNvGrpSpPr/>
          <p:nvPr/>
        </p:nvGrpSpPr>
        <p:grpSpPr>
          <a:xfrm>
            <a:off x="6419850" y="5784232"/>
            <a:ext cx="4405091" cy="3115310"/>
            <a:chOff x="0" y="0"/>
            <a:chExt cx="5873455" cy="4153747"/>
          </a:xfrm>
        </p:grpSpPr>
        <p:sp>
          <p:nvSpPr>
            <p:cNvPr id="7" name="TextBox 7"/>
            <p:cNvSpPr txBox="1"/>
            <p:nvPr/>
          </p:nvSpPr>
          <p:spPr>
            <a:xfrm>
              <a:off x="0" y="1146175"/>
              <a:ext cx="5873455" cy="3007572"/>
            </a:xfrm>
            <a:prstGeom prst="rect">
              <a:avLst/>
            </a:prstGeom>
          </p:spPr>
          <p:txBody>
            <a:bodyPr lIns="0" tIns="0" rIns="0" bIns="0" rtlCol="0" anchor="t">
              <a:spAutoFit/>
            </a:bodyPr>
            <a:lstStyle/>
            <a:p>
              <a:pPr marL="0" lvl="0" indent="0" algn="l">
                <a:lnSpc>
                  <a:spcPts val="3639"/>
                </a:lnSpc>
              </a:pPr>
              <a:r>
                <a:rPr lang="en-US" sz="2599">
                  <a:solidFill>
                    <a:srgbClr val="444444"/>
                  </a:solidFill>
                  <a:latin typeface="DM Sans"/>
                  <a:ea typeface="DM Sans"/>
                  <a:cs typeface="DM Sans"/>
                  <a:sym typeface="DM Sans"/>
                </a:rPr>
                <a:t>Benchmark a calibrated GLM baseline against tree/GBM models, deep tabular networks, and a stacking ensemble</a:t>
              </a:r>
            </a:p>
          </p:txBody>
        </p:sp>
        <p:sp>
          <p:nvSpPr>
            <p:cNvPr id="8" name="TextBox 8"/>
            <p:cNvSpPr txBox="1"/>
            <p:nvPr/>
          </p:nvSpPr>
          <p:spPr>
            <a:xfrm>
              <a:off x="0" y="-47625"/>
              <a:ext cx="5873455" cy="569172"/>
            </a:xfrm>
            <a:prstGeom prst="rect">
              <a:avLst/>
            </a:prstGeom>
          </p:spPr>
          <p:txBody>
            <a:bodyPr lIns="0" tIns="0" rIns="0" bIns="0" rtlCol="0" anchor="t">
              <a:spAutoFit/>
            </a:bodyPr>
            <a:lstStyle/>
            <a:p>
              <a:pPr marL="0" lvl="0" indent="0" algn="l">
                <a:lnSpc>
                  <a:spcPts val="3640"/>
                </a:lnSpc>
              </a:pPr>
              <a:r>
                <a:rPr lang="en-US" sz="2600" b="1">
                  <a:solidFill>
                    <a:srgbClr val="0B2240"/>
                  </a:solidFill>
                  <a:latin typeface="DM Sans Bold"/>
                  <a:ea typeface="DM Sans Bold"/>
                  <a:cs typeface="DM Sans Bold"/>
                  <a:sym typeface="DM Sans Bold"/>
                </a:rPr>
                <a:t>MODEL COMPARISON</a:t>
              </a:r>
            </a:p>
          </p:txBody>
        </p:sp>
      </p:grpSp>
      <p:grpSp>
        <p:nvGrpSpPr>
          <p:cNvPr id="9" name="Group 9"/>
          <p:cNvGrpSpPr/>
          <p:nvPr/>
        </p:nvGrpSpPr>
        <p:grpSpPr>
          <a:xfrm>
            <a:off x="11644091" y="5784232"/>
            <a:ext cx="4750107" cy="3115310"/>
            <a:chOff x="0" y="0"/>
            <a:chExt cx="6333476" cy="4153747"/>
          </a:xfrm>
        </p:grpSpPr>
        <p:sp>
          <p:nvSpPr>
            <p:cNvPr id="10" name="TextBox 10"/>
            <p:cNvSpPr txBox="1"/>
            <p:nvPr/>
          </p:nvSpPr>
          <p:spPr>
            <a:xfrm>
              <a:off x="0" y="1146175"/>
              <a:ext cx="6333476" cy="3007572"/>
            </a:xfrm>
            <a:prstGeom prst="rect">
              <a:avLst/>
            </a:prstGeom>
          </p:spPr>
          <p:txBody>
            <a:bodyPr lIns="0" tIns="0" rIns="0" bIns="0" rtlCol="0" anchor="t">
              <a:spAutoFit/>
            </a:bodyPr>
            <a:lstStyle/>
            <a:p>
              <a:pPr marL="0" lvl="0" indent="0" algn="l">
                <a:lnSpc>
                  <a:spcPts val="3639"/>
                </a:lnSpc>
              </a:pPr>
              <a:r>
                <a:rPr lang="en-US" sz="2599">
                  <a:solidFill>
                    <a:srgbClr val="444444"/>
                  </a:solidFill>
                  <a:latin typeface="DM Sans"/>
                  <a:ea typeface="DM Sans"/>
                  <a:cs typeface="DM Sans"/>
                  <a:sym typeface="DM Sans"/>
                </a:rPr>
                <a:t>Translate interpretable drivers and failure modes (SHAP + error analysis) into retention playbooks and budget-aware targeting</a:t>
              </a:r>
            </a:p>
          </p:txBody>
        </p:sp>
        <p:sp>
          <p:nvSpPr>
            <p:cNvPr id="11" name="TextBox 11"/>
            <p:cNvSpPr txBox="1"/>
            <p:nvPr/>
          </p:nvSpPr>
          <p:spPr>
            <a:xfrm>
              <a:off x="0" y="-47625"/>
              <a:ext cx="6333476" cy="569172"/>
            </a:xfrm>
            <a:prstGeom prst="rect">
              <a:avLst/>
            </a:prstGeom>
          </p:spPr>
          <p:txBody>
            <a:bodyPr lIns="0" tIns="0" rIns="0" bIns="0" rtlCol="0" anchor="t">
              <a:spAutoFit/>
            </a:bodyPr>
            <a:lstStyle/>
            <a:p>
              <a:pPr marL="0" lvl="0" indent="0" algn="l">
                <a:lnSpc>
                  <a:spcPts val="3640"/>
                </a:lnSpc>
              </a:pPr>
              <a:r>
                <a:rPr lang="en-US" sz="2600" b="1">
                  <a:solidFill>
                    <a:srgbClr val="0B2240"/>
                  </a:solidFill>
                  <a:latin typeface="DM Sans Bold"/>
                  <a:ea typeface="DM Sans Bold"/>
                  <a:cs typeface="DM Sans Bold"/>
                  <a:sym typeface="DM Sans Bold"/>
                </a:rPr>
                <a:t>EXPLAINABILITY IMPORTANCE</a:t>
              </a:r>
            </a:p>
          </p:txBody>
        </p:sp>
      </p:grpSp>
      <p:sp>
        <p:nvSpPr>
          <p:cNvPr id="12" name="AutoShape 12"/>
          <p:cNvSpPr/>
          <p:nvPr/>
        </p:nvSpPr>
        <p:spPr>
          <a:xfrm>
            <a:off x="1431704" y="9610725"/>
            <a:ext cx="15624461" cy="0"/>
          </a:xfrm>
          <a:prstGeom prst="line">
            <a:avLst/>
          </a:prstGeom>
          <a:ln w="19050" cap="flat">
            <a:solidFill>
              <a:srgbClr val="09A2A2"/>
            </a:solidFill>
            <a:prstDash val="solid"/>
            <a:headEnd type="none" w="sm" len="sm"/>
            <a:tailEnd type="none" w="sm" len="sm"/>
          </a:ln>
        </p:spPr>
        <p:txBody>
          <a:bodyPr/>
          <a:lstStyle/>
          <a:p>
            <a:endParaRPr lang="en-TW"/>
          </a:p>
        </p:txBody>
      </p:sp>
      <p:sp>
        <p:nvSpPr>
          <p:cNvPr id="13" name="TextBox 13"/>
          <p:cNvSpPr txBox="1"/>
          <p:nvPr/>
        </p:nvSpPr>
        <p:spPr>
          <a:xfrm>
            <a:off x="1912394" y="9789694"/>
            <a:ext cx="1233860"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Motivation</a:t>
            </a:r>
          </a:p>
        </p:txBody>
      </p:sp>
      <p:sp>
        <p:nvSpPr>
          <p:cNvPr id="14" name="TextBox 14"/>
          <p:cNvSpPr txBox="1"/>
          <p:nvPr/>
        </p:nvSpPr>
        <p:spPr>
          <a:xfrm>
            <a:off x="4894393" y="9789694"/>
            <a:ext cx="690116"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Setup</a:t>
            </a:r>
          </a:p>
        </p:txBody>
      </p:sp>
      <p:sp>
        <p:nvSpPr>
          <p:cNvPr id="15" name="TextBox 15"/>
          <p:cNvSpPr txBox="1"/>
          <p:nvPr/>
        </p:nvSpPr>
        <p:spPr>
          <a:xfrm>
            <a:off x="7348759" y="9789694"/>
            <a:ext cx="852934"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Models</a:t>
            </a:r>
          </a:p>
        </p:txBody>
      </p:sp>
      <p:sp>
        <p:nvSpPr>
          <p:cNvPr id="16" name="TextBox 16"/>
          <p:cNvSpPr txBox="1"/>
          <p:nvPr/>
        </p:nvSpPr>
        <p:spPr>
          <a:xfrm>
            <a:off x="9973570" y="9789694"/>
            <a:ext cx="841474"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Results</a:t>
            </a:r>
          </a:p>
        </p:txBody>
      </p:sp>
      <p:sp>
        <p:nvSpPr>
          <p:cNvPr id="17" name="TextBox 17"/>
          <p:cNvSpPr txBox="1"/>
          <p:nvPr/>
        </p:nvSpPr>
        <p:spPr>
          <a:xfrm>
            <a:off x="12576987" y="9789694"/>
            <a:ext cx="902717"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Insights</a:t>
            </a:r>
          </a:p>
        </p:txBody>
      </p:sp>
      <p:sp>
        <p:nvSpPr>
          <p:cNvPr id="18" name="TextBox 18"/>
          <p:cNvSpPr txBox="1"/>
          <p:nvPr/>
        </p:nvSpPr>
        <p:spPr>
          <a:xfrm>
            <a:off x="15225909" y="9789694"/>
            <a:ext cx="1065535"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Wrap-up</a:t>
            </a:r>
          </a:p>
        </p:txBody>
      </p:sp>
      <p:sp>
        <p:nvSpPr>
          <p:cNvPr id="19" name="Freeform 19"/>
          <p:cNvSpPr/>
          <p:nvPr/>
        </p:nvSpPr>
        <p:spPr>
          <a:xfrm>
            <a:off x="2306482" y="9391636"/>
            <a:ext cx="445682" cy="445682"/>
          </a:xfrm>
          <a:custGeom>
            <a:avLst/>
            <a:gdLst/>
            <a:ahLst/>
            <a:cxnLst/>
            <a:rect l="l" t="t" r="r" b="b"/>
            <a:pathLst>
              <a:path w="445682" h="445682">
                <a:moveTo>
                  <a:pt x="0" y="0"/>
                </a:moveTo>
                <a:lnTo>
                  <a:pt x="445683" y="0"/>
                </a:lnTo>
                <a:lnTo>
                  <a:pt x="445683" y="445683"/>
                </a:lnTo>
                <a:lnTo>
                  <a:pt x="0" y="4456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20" name="TextBox 20"/>
          <p:cNvSpPr txBox="1"/>
          <p:nvPr/>
        </p:nvSpPr>
        <p:spPr>
          <a:xfrm>
            <a:off x="666750" y="2252187"/>
            <a:ext cx="16389414" cy="1109345"/>
          </a:xfrm>
          <a:prstGeom prst="rect">
            <a:avLst/>
          </a:prstGeom>
        </p:spPr>
        <p:txBody>
          <a:bodyPr lIns="0" tIns="0" rIns="0" bIns="0" rtlCol="0" anchor="t">
            <a:spAutoFit/>
          </a:bodyPr>
          <a:lstStyle/>
          <a:p>
            <a:pPr marL="690881" lvl="1" indent="-345440" algn="l">
              <a:lnSpc>
                <a:spcPts val="4480"/>
              </a:lnSpc>
              <a:buFont typeface="Arial"/>
              <a:buChar char="•"/>
            </a:pPr>
            <a:r>
              <a:rPr lang="en-US" sz="3200">
                <a:solidFill>
                  <a:srgbClr val="444444"/>
                </a:solidFill>
                <a:latin typeface="DM Sans"/>
                <a:ea typeface="DM Sans"/>
                <a:cs typeface="DM Sans"/>
                <a:sym typeface="DM Sans"/>
              </a:rPr>
              <a:t>Problem: Telecom customer churn is costly; retention budgets are limited → need accurate and actionable risk ranking.</a:t>
            </a:r>
          </a:p>
        </p:txBody>
      </p:sp>
      <p:sp>
        <p:nvSpPr>
          <p:cNvPr id="21" name="TextBox 21"/>
          <p:cNvSpPr txBox="1"/>
          <p:nvPr/>
        </p:nvSpPr>
        <p:spPr>
          <a:xfrm>
            <a:off x="752081" y="3614262"/>
            <a:ext cx="16304084" cy="1109345"/>
          </a:xfrm>
          <a:prstGeom prst="rect">
            <a:avLst/>
          </a:prstGeom>
        </p:spPr>
        <p:txBody>
          <a:bodyPr lIns="0" tIns="0" rIns="0" bIns="0" rtlCol="0" anchor="t">
            <a:spAutoFit/>
          </a:bodyPr>
          <a:lstStyle/>
          <a:p>
            <a:pPr marL="690881" lvl="1" indent="-345440" algn="l">
              <a:lnSpc>
                <a:spcPts val="4480"/>
              </a:lnSpc>
              <a:spcBef>
                <a:spcPct val="0"/>
              </a:spcBef>
              <a:buFont typeface="Arial"/>
              <a:buChar char="•"/>
            </a:pPr>
            <a:r>
              <a:rPr lang="en-US" sz="3200" u="none" strike="noStrike">
                <a:solidFill>
                  <a:srgbClr val="444444"/>
                </a:solidFill>
                <a:latin typeface="DM Sans"/>
                <a:ea typeface="DM Sans"/>
                <a:cs typeface="DM Sans"/>
                <a:sym typeface="DM Sans"/>
              </a:rPr>
              <a:t>Goal: Build an end-to-end churn prediction pipeline under realistic constraints (class imbalance, leakage control, reproducibility)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66750" y="733425"/>
            <a:ext cx="8324850" cy="1149353"/>
          </a:xfrm>
          <a:prstGeom prst="rect">
            <a:avLst/>
          </a:prstGeom>
        </p:spPr>
        <p:txBody>
          <a:bodyPr lIns="0" tIns="0" rIns="0" bIns="0" rtlCol="0" anchor="t">
            <a:spAutoFit/>
          </a:bodyPr>
          <a:lstStyle/>
          <a:p>
            <a:pPr marL="0" lvl="0" indent="0" algn="l">
              <a:lnSpc>
                <a:spcPts val="8800"/>
              </a:lnSpc>
            </a:pPr>
            <a:r>
              <a:rPr lang="en-US" sz="8000">
                <a:solidFill>
                  <a:srgbClr val="0B2240"/>
                </a:solidFill>
                <a:latin typeface="Georgia Pro Light"/>
                <a:ea typeface="Georgia Pro Light"/>
                <a:cs typeface="Georgia Pro Light"/>
                <a:sym typeface="Georgia Pro Light"/>
              </a:rPr>
              <a:t>Data &amp; Evaluation</a:t>
            </a:r>
          </a:p>
        </p:txBody>
      </p:sp>
      <p:sp>
        <p:nvSpPr>
          <p:cNvPr id="3" name="TextBox 3"/>
          <p:cNvSpPr txBox="1"/>
          <p:nvPr/>
        </p:nvSpPr>
        <p:spPr>
          <a:xfrm>
            <a:off x="666750" y="2074496"/>
            <a:ext cx="15967137" cy="1251586"/>
          </a:xfrm>
          <a:prstGeom prst="rect">
            <a:avLst/>
          </a:prstGeom>
        </p:spPr>
        <p:txBody>
          <a:bodyPr lIns="0" tIns="0" rIns="0" bIns="0" rtlCol="0" anchor="t">
            <a:spAutoFit/>
          </a:bodyPr>
          <a:lstStyle/>
          <a:p>
            <a:pPr marL="777235" lvl="1" indent="-388618" algn="l">
              <a:lnSpc>
                <a:spcPts val="5039"/>
              </a:lnSpc>
              <a:buFont typeface="Arial"/>
              <a:buChar char="•"/>
            </a:pPr>
            <a:r>
              <a:rPr lang="en-US" sz="3599" b="1">
                <a:solidFill>
                  <a:srgbClr val="444444"/>
                </a:solidFill>
                <a:latin typeface="DM Sans Bold"/>
                <a:ea typeface="DM Sans Bold"/>
                <a:cs typeface="DM Sans Bold"/>
                <a:sym typeface="DM Sans Bold"/>
              </a:rPr>
              <a:t>Dataset</a:t>
            </a:r>
            <a:r>
              <a:rPr lang="en-US" sz="3599">
                <a:solidFill>
                  <a:srgbClr val="444444"/>
                </a:solidFill>
                <a:latin typeface="DM Sans"/>
                <a:ea typeface="DM Sans"/>
                <a:cs typeface="DM Sans"/>
                <a:sym typeface="DM Sans"/>
              </a:rPr>
              <a:t>: telecom churn dataset (tabular, mixed numeric + categorical, imbalanced target)</a:t>
            </a:r>
          </a:p>
        </p:txBody>
      </p:sp>
      <p:sp>
        <p:nvSpPr>
          <p:cNvPr id="4" name="AutoShape 4"/>
          <p:cNvSpPr/>
          <p:nvPr/>
        </p:nvSpPr>
        <p:spPr>
          <a:xfrm>
            <a:off x="1431704" y="9610725"/>
            <a:ext cx="15624461" cy="0"/>
          </a:xfrm>
          <a:prstGeom prst="line">
            <a:avLst/>
          </a:prstGeom>
          <a:ln w="19050" cap="flat">
            <a:solidFill>
              <a:srgbClr val="09A2A2"/>
            </a:solidFill>
            <a:prstDash val="solid"/>
            <a:headEnd type="none" w="sm" len="sm"/>
            <a:tailEnd type="none" w="sm" len="sm"/>
          </a:ln>
        </p:spPr>
        <p:txBody>
          <a:bodyPr/>
          <a:lstStyle/>
          <a:p>
            <a:endParaRPr lang="en-TW"/>
          </a:p>
        </p:txBody>
      </p:sp>
      <p:sp>
        <p:nvSpPr>
          <p:cNvPr id="5" name="TextBox 5"/>
          <p:cNvSpPr txBox="1"/>
          <p:nvPr/>
        </p:nvSpPr>
        <p:spPr>
          <a:xfrm>
            <a:off x="1912394" y="9789694"/>
            <a:ext cx="1233860"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Motivation</a:t>
            </a:r>
          </a:p>
        </p:txBody>
      </p:sp>
      <p:sp>
        <p:nvSpPr>
          <p:cNvPr id="6" name="TextBox 6"/>
          <p:cNvSpPr txBox="1"/>
          <p:nvPr/>
        </p:nvSpPr>
        <p:spPr>
          <a:xfrm>
            <a:off x="4894393" y="9789694"/>
            <a:ext cx="690116"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Setup</a:t>
            </a:r>
          </a:p>
        </p:txBody>
      </p:sp>
      <p:sp>
        <p:nvSpPr>
          <p:cNvPr id="7" name="TextBox 7"/>
          <p:cNvSpPr txBox="1"/>
          <p:nvPr/>
        </p:nvSpPr>
        <p:spPr>
          <a:xfrm>
            <a:off x="7348759" y="9789694"/>
            <a:ext cx="852934"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Models</a:t>
            </a:r>
          </a:p>
        </p:txBody>
      </p:sp>
      <p:sp>
        <p:nvSpPr>
          <p:cNvPr id="8" name="TextBox 8"/>
          <p:cNvSpPr txBox="1"/>
          <p:nvPr/>
        </p:nvSpPr>
        <p:spPr>
          <a:xfrm>
            <a:off x="9973570" y="9789694"/>
            <a:ext cx="841474"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Results</a:t>
            </a:r>
          </a:p>
        </p:txBody>
      </p:sp>
      <p:sp>
        <p:nvSpPr>
          <p:cNvPr id="9" name="TextBox 9"/>
          <p:cNvSpPr txBox="1"/>
          <p:nvPr/>
        </p:nvSpPr>
        <p:spPr>
          <a:xfrm>
            <a:off x="12576987" y="9789694"/>
            <a:ext cx="902717"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Insights</a:t>
            </a:r>
          </a:p>
        </p:txBody>
      </p:sp>
      <p:sp>
        <p:nvSpPr>
          <p:cNvPr id="10" name="TextBox 10"/>
          <p:cNvSpPr txBox="1"/>
          <p:nvPr/>
        </p:nvSpPr>
        <p:spPr>
          <a:xfrm>
            <a:off x="15225909" y="9789694"/>
            <a:ext cx="1065535"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Wrap-up</a:t>
            </a:r>
          </a:p>
        </p:txBody>
      </p:sp>
      <p:sp>
        <p:nvSpPr>
          <p:cNvPr id="11" name="TextBox 11"/>
          <p:cNvSpPr txBox="1"/>
          <p:nvPr/>
        </p:nvSpPr>
        <p:spPr>
          <a:xfrm>
            <a:off x="666750" y="3711705"/>
            <a:ext cx="15091926" cy="613411"/>
          </a:xfrm>
          <a:prstGeom prst="rect">
            <a:avLst/>
          </a:prstGeom>
        </p:spPr>
        <p:txBody>
          <a:bodyPr lIns="0" tIns="0" rIns="0" bIns="0" rtlCol="0" anchor="t">
            <a:spAutoFit/>
          </a:bodyPr>
          <a:lstStyle/>
          <a:p>
            <a:pPr marL="777235" lvl="1" indent="-388618" algn="l">
              <a:lnSpc>
                <a:spcPts val="5039"/>
              </a:lnSpc>
              <a:buFont typeface="Arial"/>
              <a:buChar char="•"/>
            </a:pPr>
            <a:r>
              <a:rPr lang="en-US" sz="3599" b="1">
                <a:solidFill>
                  <a:srgbClr val="000000"/>
                </a:solidFill>
                <a:latin typeface="DM Sans Bold"/>
                <a:ea typeface="DM Sans Bold"/>
                <a:cs typeface="DM Sans Bold"/>
                <a:sym typeface="DM Sans Bold"/>
              </a:rPr>
              <a:t>Target</a:t>
            </a:r>
            <a:r>
              <a:rPr lang="en-US" sz="3599">
                <a:solidFill>
                  <a:srgbClr val="000000"/>
                </a:solidFill>
                <a:latin typeface="DM Sans"/>
                <a:ea typeface="DM Sans"/>
                <a:cs typeface="DM Sans"/>
                <a:sym typeface="DM Sans"/>
              </a:rPr>
              <a:t>: binary churn label (Churn01)</a:t>
            </a:r>
          </a:p>
        </p:txBody>
      </p:sp>
      <p:sp>
        <p:nvSpPr>
          <p:cNvPr id="12" name="TextBox 12"/>
          <p:cNvSpPr txBox="1"/>
          <p:nvPr/>
        </p:nvSpPr>
        <p:spPr>
          <a:xfrm>
            <a:off x="666750" y="4710738"/>
            <a:ext cx="15754529" cy="1251586"/>
          </a:xfrm>
          <a:prstGeom prst="rect">
            <a:avLst/>
          </a:prstGeom>
        </p:spPr>
        <p:txBody>
          <a:bodyPr lIns="0" tIns="0" rIns="0" bIns="0" rtlCol="0" anchor="t">
            <a:spAutoFit/>
          </a:bodyPr>
          <a:lstStyle/>
          <a:p>
            <a:pPr marL="777235" lvl="1" indent="-388618" algn="l">
              <a:lnSpc>
                <a:spcPts val="5039"/>
              </a:lnSpc>
              <a:buFont typeface="Arial"/>
              <a:buChar char="•"/>
            </a:pPr>
            <a:r>
              <a:rPr lang="en-US" sz="3599" b="1">
                <a:solidFill>
                  <a:srgbClr val="000000"/>
                </a:solidFill>
                <a:latin typeface="DM Sans Bold"/>
                <a:ea typeface="DM Sans Bold"/>
                <a:cs typeface="DM Sans Bold"/>
                <a:sym typeface="DM Sans Bold"/>
              </a:rPr>
              <a:t>Split strategy:</a:t>
            </a:r>
            <a:r>
              <a:rPr lang="en-US" sz="3599">
                <a:solidFill>
                  <a:srgbClr val="000000"/>
                </a:solidFill>
                <a:latin typeface="DM Sans"/>
                <a:ea typeface="DM Sans"/>
                <a:cs typeface="DM Sans"/>
                <a:sym typeface="DM Sans"/>
              </a:rPr>
              <a:t> train/validation/test split done before any threshold learning / encoding fitting</a:t>
            </a:r>
          </a:p>
        </p:txBody>
      </p:sp>
      <p:sp>
        <p:nvSpPr>
          <p:cNvPr id="13" name="TextBox 13"/>
          <p:cNvSpPr txBox="1"/>
          <p:nvPr/>
        </p:nvSpPr>
        <p:spPr>
          <a:xfrm>
            <a:off x="666750" y="6347947"/>
            <a:ext cx="15754529" cy="1251586"/>
          </a:xfrm>
          <a:prstGeom prst="rect">
            <a:avLst/>
          </a:prstGeom>
        </p:spPr>
        <p:txBody>
          <a:bodyPr lIns="0" tIns="0" rIns="0" bIns="0" rtlCol="0" anchor="t">
            <a:spAutoFit/>
          </a:bodyPr>
          <a:lstStyle/>
          <a:p>
            <a:pPr marL="777235" lvl="1" indent="-388618" algn="l">
              <a:lnSpc>
                <a:spcPts val="5039"/>
              </a:lnSpc>
              <a:buFont typeface="Arial"/>
              <a:buChar char="•"/>
            </a:pPr>
            <a:r>
              <a:rPr lang="en-US" sz="3599" b="1">
                <a:solidFill>
                  <a:srgbClr val="000000"/>
                </a:solidFill>
                <a:latin typeface="DM Sans Bold"/>
                <a:ea typeface="DM Sans Bold"/>
                <a:cs typeface="DM Sans Bold"/>
                <a:sym typeface="DM Sans Bold"/>
              </a:rPr>
              <a:t>Leakage control</a:t>
            </a:r>
            <a:r>
              <a:rPr lang="en-US" sz="3599">
                <a:solidFill>
                  <a:srgbClr val="000000"/>
                </a:solidFill>
                <a:latin typeface="DM Sans"/>
                <a:ea typeface="DM Sans"/>
                <a:cs typeface="DM Sans"/>
                <a:sym typeface="DM Sans"/>
              </a:rPr>
              <a:t>: exclude post-treatment / retention-intervention signals (e.g., retention call/accept variables)</a:t>
            </a:r>
          </a:p>
        </p:txBody>
      </p:sp>
      <p:sp>
        <p:nvSpPr>
          <p:cNvPr id="14" name="TextBox 14"/>
          <p:cNvSpPr txBox="1"/>
          <p:nvPr/>
        </p:nvSpPr>
        <p:spPr>
          <a:xfrm>
            <a:off x="666750" y="7985155"/>
            <a:ext cx="15754529" cy="613411"/>
          </a:xfrm>
          <a:prstGeom prst="rect">
            <a:avLst/>
          </a:prstGeom>
        </p:spPr>
        <p:txBody>
          <a:bodyPr lIns="0" tIns="0" rIns="0" bIns="0" rtlCol="0" anchor="t">
            <a:spAutoFit/>
          </a:bodyPr>
          <a:lstStyle/>
          <a:p>
            <a:pPr marL="777235" lvl="1" indent="-388618" algn="l">
              <a:lnSpc>
                <a:spcPts val="5039"/>
              </a:lnSpc>
              <a:buFont typeface="Arial"/>
              <a:buChar char="•"/>
            </a:pPr>
            <a:r>
              <a:rPr lang="en-US" sz="3599" b="1">
                <a:solidFill>
                  <a:srgbClr val="000000"/>
                </a:solidFill>
                <a:latin typeface="DM Sans Bold"/>
                <a:ea typeface="DM Sans Bold"/>
                <a:cs typeface="DM Sans Bold"/>
                <a:sym typeface="DM Sans Bold"/>
              </a:rPr>
              <a:t>Evaluation focus</a:t>
            </a:r>
            <a:r>
              <a:rPr lang="en-US" sz="3599">
                <a:solidFill>
                  <a:srgbClr val="000000"/>
                </a:solidFill>
                <a:latin typeface="DM Sans"/>
                <a:ea typeface="DM Sans"/>
                <a:cs typeface="DM Sans"/>
                <a:sym typeface="DM Sans"/>
              </a:rPr>
              <a:t>: ranking + decision usefulness under imbalance</a:t>
            </a:r>
          </a:p>
        </p:txBody>
      </p:sp>
      <p:sp>
        <p:nvSpPr>
          <p:cNvPr id="15" name="Freeform 15"/>
          <p:cNvSpPr/>
          <p:nvPr/>
        </p:nvSpPr>
        <p:spPr>
          <a:xfrm>
            <a:off x="5016610" y="9387884"/>
            <a:ext cx="445682" cy="445682"/>
          </a:xfrm>
          <a:custGeom>
            <a:avLst/>
            <a:gdLst/>
            <a:ahLst/>
            <a:cxnLst/>
            <a:rect l="l" t="t" r="r" b="b"/>
            <a:pathLst>
              <a:path w="445682" h="445682">
                <a:moveTo>
                  <a:pt x="0" y="0"/>
                </a:moveTo>
                <a:lnTo>
                  <a:pt x="445682" y="0"/>
                </a:lnTo>
                <a:lnTo>
                  <a:pt x="445682" y="445682"/>
                </a:lnTo>
                <a:lnTo>
                  <a:pt x="0" y="4456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431704" y="9610725"/>
            <a:ext cx="15624461" cy="0"/>
          </a:xfrm>
          <a:prstGeom prst="line">
            <a:avLst/>
          </a:prstGeom>
          <a:ln w="19050" cap="flat">
            <a:solidFill>
              <a:srgbClr val="09A2A2"/>
            </a:solidFill>
            <a:prstDash val="solid"/>
            <a:headEnd type="none" w="sm" len="sm"/>
            <a:tailEnd type="none" w="sm" len="sm"/>
          </a:ln>
        </p:spPr>
        <p:txBody>
          <a:bodyPr/>
          <a:lstStyle/>
          <a:p>
            <a:endParaRPr lang="en-TW"/>
          </a:p>
        </p:txBody>
      </p:sp>
      <p:sp>
        <p:nvSpPr>
          <p:cNvPr id="3" name="Freeform 3"/>
          <p:cNvSpPr/>
          <p:nvPr/>
        </p:nvSpPr>
        <p:spPr>
          <a:xfrm>
            <a:off x="5016610" y="9391636"/>
            <a:ext cx="445682" cy="445682"/>
          </a:xfrm>
          <a:custGeom>
            <a:avLst/>
            <a:gdLst/>
            <a:ahLst/>
            <a:cxnLst/>
            <a:rect l="l" t="t" r="r" b="b"/>
            <a:pathLst>
              <a:path w="445682" h="445682">
                <a:moveTo>
                  <a:pt x="0" y="0"/>
                </a:moveTo>
                <a:lnTo>
                  <a:pt x="445682" y="0"/>
                </a:lnTo>
                <a:lnTo>
                  <a:pt x="445682" y="445683"/>
                </a:lnTo>
                <a:lnTo>
                  <a:pt x="0" y="4456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4" name="Freeform 4"/>
          <p:cNvSpPr/>
          <p:nvPr/>
        </p:nvSpPr>
        <p:spPr>
          <a:xfrm>
            <a:off x="11123257" y="0"/>
            <a:ext cx="7164743" cy="5275042"/>
          </a:xfrm>
          <a:custGeom>
            <a:avLst/>
            <a:gdLst/>
            <a:ahLst/>
            <a:cxnLst/>
            <a:rect l="l" t="t" r="r" b="b"/>
            <a:pathLst>
              <a:path w="7164743" h="5275042">
                <a:moveTo>
                  <a:pt x="0" y="0"/>
                </a:moveTo>
                <a:lnTo>
                  <a:pt x="7164743" y="0"/>
                </a:lnTo>
                <a:lnTo>
                  <a:pt x="7164743" y="5275042"/>
                </a:lnTo>
                <a:lnTo>
                  <a:pt x="0" y="5275042"/>
                </a:lnTo>
                <a:lnTo>
                  <a:pt x="0" y="0"/>
                </a:lnTo>
                <a:close/>
              </a:path>
            </a:pathLst>
          </a:custGeom>
          <a:blipFill>
            <a:blip r:embed="rId5"/>
            <a:stretch>
              <a:fillRect/>
            </a:stretch>
          </a:blipFill>
        </p:spPr>
        <p:txBody>
          <a:bodyPr/>
          <a:lstStyle/>
          <a:p>
            <a:endParaRPr lang="en-TW"/>
          </a:p>
        </p:txBody>
      </p:sp>
      <p:sp>
        <p:nvSpPr>
          <p:cNvPr id="5" name="TextBox 5"/>
          <p:cNvSpPr txBox="1"/>
          <p:nvPr/>
        </p:nvSpPr>
        <p:spPr>
          <a:xfrm>
            <a:off x="1912394" y="9789694"/>
            <a:ext cx="1233860"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Motivation</a:t>
            </a:r>
          </a:p>
        </p:txBody>
      </p:sp>
      <p:sp>
        <p:nvSpPr>
          <p:cNvPr id="6" name="TextBox 6"/>
          <p:cNvSpPr txBox="1"/>
          <p:nvPr/>
        </p:nvSpPr>
        <p:spPr>
          <a:xfrm>
            <a:off x="4894393" y="9789694"/>
            <a:ext cx="690116"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Setup</a:t>
            </a:r>
          </a:p>
        </p:txBody>
      </p:sp>
      <p:sp>
        <p:nvSpPr>
          <p:cNvPr id="7" name="TextBox 7"/>
          <p:cNvSpPr txBox="1"/>
          <p:nvPr/>
        </p:nvSpPr>
        <p:spPr>
          <a:xfrm>
            <a:off x="7348759" y="9789694"/>
            <a:ext cx="852934"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Models</a:t>
            </a:r>
          </a:p>
        </p:txBody>
      </p:sp>
      <p:sp>
        <p:nvSpPr>
          <p:cNvPr id="8" name="TextBox 8"/>
          <p:cNvSpPr txBox="1"/>
          <p:nvPr/>
        </p:nvSpPr>
        <p:spPr>
          <a:xfrm>
            <a:off x="9973570" y="9789694"/>
            <a:ext cx="841474"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Results</a:t>
            </a:r>
          </a:p>
        </p:txBody>
      </p:sp>
      <p:sp>
        <p:nvSpPr>
          <p:cNvPr id="9" name="TextBox 9"/>
          <p:cNvSpPr txBox="1"/>
          <p:nvPr/>
        </p:nvSpPr>
        <p:spPr>
          <a:xfrm>
            <a:off x="12576987" y="9789694"/>
            <a:ext cx="902717"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Insights</a:t>
            </a:r>
          </a:p>
        </p:txBody>
      </p:sp>
      <p:sp>
        <p:nvSpPr>
          <p:cNvPr id="10" name="TextBox 10"/>
          <p:cNvSpPr txBox="1"/>
          <p:nvPr/>
        </p:nvSpPr>
        <p:spPr>
          <a:xfrm>
            <a:off x="15225909" y="9789694"/>
            <a:ext cx="1065535"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Wrap-up</a:t>
            </a:r>
          </a:p>
        </p:txBody>
      </p:sp>
      <p:sp>
        <p:nvSpPr>
          <p:cNvPr id="11" name="TextBox 11"/>
          <p:cNvSpPr txBox="1"/>
          <p:nvPr/>
        </p:nvSpPr>
        <p:spPr>
          <a:xfrm>
            <a:off x="666750" y="4830911"/>
            <a:ext cx="15998594" cy="3804286"/>
          </a:xfrm>
          <a:prstGeom prst="rect">
            <a:avLst/>
          </a:prstGeom>
        </p:spPr>
        <p:txBody>
          <a:bodyPr lIns="0" tIns="0" rIns="0" bIns="0" rtlCol="0" anchor="t">
            <a:spAutoFit/>
          </a:bodyPr>
          <a:lstStyle/>
          <a:p>
            <a:pPr algn="l">
              <a:lnSpc>
                <a:spcPts val="5039"/>
              </a:lnSpc>
              <a:spcBef>
                <a:spcPct val="0"/>
              </a:spcBef>
            </a:pPr>
            <a:r>
              <a:rPr lang="en-US" sz="3599" b="1">
                <a:solidFill>
                  <a:srgbClr val="000000"/>
                </a:solidFill>
                <a:latin typeface="DM Sans Bold"/>
                <a:ea typeface="DM Sans Bold"/>
                <a:cs typeface="DM Sans Bold"/>
                <a:sym typeface="DM Sans Bold"/>
              </a:rPr>
              <a:t>Examples of engineered features (and why):</a:t>
            </a:r>
          </a:p>
          <a:p>
            <a:pPr marL="777232" lvl="1" indent="-388616" algn="l">
              <a:lnSpc>
                <a:spcPts val="5039"/>
              </a:lnSpc>
              <a:buFont typeface="Arial"/>
              <a:buChar char="•"/>
            </a:pPr>
            <a:r>
              <a:rPr lang="en-US" sz="3599">
                <a:solidFill>
                  <a:srgbClr val="000000"/>
                </a:solidFill>
                <a:latin typeface="DM Sans"/>
                <a:ea typeface="DM Sans"/>
                <a:cs typeface="DM Sans"/>
                <a:sym typeface="DM Sans"/>
              </a:rPr>
              <a:t>CustomerCareCalls_flag = support/complaint signal (actionable)</a:t>
            </a:r>
          </a:p>
          <a:p>
            <a:pPr marL="777232" lvl="1" indent="-388616" algn="l">
              <a:lnSpc>
                <a:spcPts val="5039"/>
              </a:lnSpc>
              <a:buFont typeface="Arial"/>
              <a:buChar char="•"/>
            </a:pPr>
            <a:r>
              <a:rPr lang="en-US" sz="3599">
                <a:solidFill>
                  <a:srgbClr val="000000"/>
                </a:solidFill>
                <a:latin typeface="DM Sans"/>
                <a:ea typeface="DM Sans"/>
                <a:cs typeface="DM Sans"/>
                <a:sym typeface="DM Sans"/>
              </a:rPr>
              <a:t>DroppedQuality_flag / DroppedBlockedCalls = network quality proxy</a:t>
            </a:r>
          </a:p>
          <a:p>
            <a:pPr marL="777232" lvl="1" indent="-388616" algn="l">
              <a:lnSpc>
                <a:spcPts val="5039"/>
              </a:lnSpc>
              <a:buFont typeface="Arial"/>
              <a:buChar char="•"/>
            </a:pPr>
            <a:r>
              <a:rPr lang="en-US" sz="3599">
                <a:solidFill>
                  <a:srgbClr val="000000"/>
                </a:solidFill>
                <a:latin typeface="DM Sans"/>
                <a:ea typeface="DM Sans"/>
                <a:cs typeface="DM Sans"/>
                <a:sym typeface="DM Sans"/>
              </a:rPr>
              <a:t>HighUsage_flag = usage pressure (threshold learned on train)</a:t>
            </a:r>
          </a:p>
          <a:p>
            <a:pPr marL="777232" lvl="1" indent="-388616" algn="l">
              <a:lnSpc>
                <a:spcPts val="5039"/>
              </a:lnSpc>
              <a:buFont typeface="Arial"/>
              <a:buChar char="•"/>
            </a:pPr>
            <a:r>
              <a:rPr lang="en-US" sz="3599">
                <a:solidFill>
                  <a:srgbClr val="000000"/>
                </a:solidFill>
                <a:latin typeface="DM Sans"/>
                <a:ea typeface="DM Sans"/>
                <a:cs typeface="DM Sans"/>
                <a:sym typeface="DM Sans"/>
              </a:rPr>
              <a:t>HandsetPrice_q = price binning + missing as category (robust)</a:t>
            </a:r>
          </a:p>
          <a:p>
            <a:pPr marL="777232" lvl="1" indent="-388616" algn="l">
              <a:lnSpc>
                <a:spcPts val="5039"/>
              </a:lnSpc>
              <a:buFont typeface="Arial"/>
              <a:buChar char="•"/>
            </a:pPr>
            <a:r>
              <a:rPr lang="en-US" sz="3599">
                <a:solidFill>
                  <a:srgbClr val="000000"/>
                </a:solidFill>
                <a:latin typeface="DM Sans"/>
                <a:ea typeface="DM Sans"/>
                <a:cs typeface="DM Sans"/>
                <a:sym typeface="DM Sans"/>
              </a:rPr>
              <a:t>HighRiskServiceArea_flag = compress high-cardinality area into risk flag</a:t>
            </a:r>
          </a:p>
        </p:txBody>
      </p:sp>
      <p:sp>
        <p:nvSpPr>
          <p:cNvPr id="12" name="TextBox 12"/>
          <p:cNvSpPr txBox="1"/>
          <p:nvPr/>
        </p:nvSpPr>
        <p:spPr>
          <a:xfrm>
            <a:off x="666750" y="2889561"/>
            <a:ext cx="10456507" cy="1251585"/>
          </a:xfrm>
          <a:prstGeom prst="rect">
            <a:avLst/>
          </a:prstGeom>
        </p:spPr>
        <p:txBody>
          <a:bodyPr lIns="0" tIns="0" rIns="0" bIns="0" rtlCol="0" anchor="t">
            <a:spAutoFit/>
          </a:bodyPr>
          <a:lstStyle/>
          <a:p>
            <a:pPr algn="l">
              <a:lnSpc>
                <a:spcPts val="5039"/>
              </a:lnSpc>
              <a:spcBef>
                <a:spcPct val="0"/>
              </a:spcBef>
            </a:pPr>
            <a:r>
              <a:rPr lang="en-US" sz="3599" b="1">
                <a:solidFill>
                  <a:srgbClr val="000000"/>
                </a:solidFill>
                <a:latin typeface="DM Sans Bold"/>
                <a:ea typeface="DM Sans Bold"/>
                <a:cs typeface="DM Sans Bold"/>
                <a:sym typeface="DM Sans Bold"/>
              </a:rPr>
              <a:t>Design principle:</a:t>
            </a:r>
            <a:r>
              <a:rPr lang="en-US" sz="3599">
                <a:solidFill>
                  <a:srgbClr val="000000"/>
                </a:solidFill>
                <a:latin typeface="DM Sans"/>
                <a:ea typeface="DM Sans"/>
                <a:cs typeface="DM Sans"/>
                <a:sym typeface="DM Sans"/>
              </a:rPr>
              <a:t> make features interpretable and stable; avoid high-cardinality explosion</a:t>
            </a:r>
          </a:p>
        </p:txBody>
      </p:sp>
      <p:grpSp>
        <p:nvGrpSpPr>
          <p:cNvPr id="13" name="Group 13"/>
          <p:cNvGrpSpPr/>
          <p:nvPr/>
        </p:nvGrpSpPr>
        <p:grpSpPr>
          <a:xfrm>
            <a:off x="666750" y="666750"/>
            <a:ext cx="16804648" cy="1663704"/>
            <a:chOff x="0" y="0"/>
            <a:chExt cx="22406198" cy="2218272"/>
          </a:xfrm>
        </p:grpSpPr>
        <p:sp>
          <p:nvSpPr>
            <p:cNvPr id="14" name="TextBox 14"/>
            <p:cNvSpPr txBox="1"/>
            <p:nvPr/>
          </p:nvSpPr>
          <p:spPr>
            <a:xfrm>
              <a:off x="0" y="66675"/>
              <a:ext cx="22406198" cy="1554696"/>
            </a:xfrm>
            <a:prstGeom prst="rect">
              <a:avLst/>
            </a:prstGeom>
          </p:spPr>
          <p:txBody>
            <a:bodyPr lIns="0" tIns="0" rIns="0" bIns="0" rtlCol="0" anchor="t">
              <a:spAutoFit/>
            </a:bodyPr>
            <a:lstStyle/>
            <a:p>
              <a:pPr marL="0" lvl="0" indent="0" algn="l">
                <a:lnSpc>
                  <a:spcPts val="8800"/>
                </a:lnSpc>
              </a:pPr>
              <a:r>
                <a:rPr lang="en-US" sz="8000">
                  <a:solidFill>
                    <a:srgbClr val="0B2240"/>
                  </a:solidFill>
                  <a:latin typeface="Georgia Pro Light"/>
                  <a:ea typeface="Georgia Pro Light"/>
                  <a:cs typeface="Georgia Pro Light"/>
                  <a:sym typeface="Georgia Pro Light"/>
                </a:rPr>
                <a:t>Feature Engineering </a:t>
              </a:r>
            </a:p>
          </p:txBody>
        </p:sp>
        <p:sp>
          <p:nvSpPr>
            <p:cNvPr id="15" name="TextBox 15"/>
            <p:cNvSpPr txBox="1"/>
            <p:nvPr/>
          </p:nvSpPr>
          <p:spPr>
            <a:xfrm>
              <a:off x="0" y="1564221"/>
              <a:ext cx="11099800" cy="654051"/>
            </a:xfrm>
            <a:prstGeom prst="rect">
              <a:avLst/>
            </a:prstGeom>
          </p:spPr>
          <p:txBody>
            <a:bodyPr lIns="0" tIns="0" rIns="0" bIns="0" rtlCol="0" anchor="t">
              <a:spAutoFit/>
            </a:bodyPr>
            <a:lstStyle/>
            <a:p>
              <a:pPr marL="0" lvl="0" indent="0" algn="l">
                <a:lnSpc>
                  <a:spcPts val="4199"/>
                </a:lnSpc>
              </a:pPr>
              <a:r>
                <a:rPr lang="en-US" sz="2999">
                  <a:solidFill>
                    <a:srgbClr val="444444"/>
                  </a:solidFill>
                  <a:latin typeface="DM Sans"/>
                  <a:ea typeface="DM Sans"/>
                  <a:cs typeface="DM Sans"/>
                  <a:sym typeface="DM Sans"/>
                </a:rPr>
                <a:t>(Business-friendly + Leakage-safe)</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6750" y="666750"/>
            <a:ext cx="8324850" cy="1663704"/>
            <a:chOff x="0" y="0"/>
            <a:chExt cx="11099800" cy="2218272"/>
          </a:xfrm>
        </p:grpSpPr>
        <p:sp>
          <p:nvSpPr>
            <p:cNvPr id="3" name="TextBox 3"/>
            <p:cNvSpPr txBox="1"/>
            <p:nvPr/>
          </p:nvSpPr>
          <p:spPr>
            <a:xfrm>
              <a:off x="0" y="66675"/>
              <a:ext cx="11099800" cy="1554696"/>
            </a:xfrm>
            <a:prstGeom prst="rect">
              <a:avLst/>
            </a:prstGeom>
          </p:spPr>
          <p:txBody>
            <a:bodyPr lIns="0" tIns="0" rIns="0" bIns="0" rtlCol="0" anchor="t">
              <a:spAutoFit/>
            </a:bodyPr>
            <a:lstStyle/>
            <a:p>
              <a:pPr marL="0" lvl="0" indent="0" algn="l">
                <a:lnSpc>
                  <a:spcPts val="8800"/>
                </a:lnSpc>
              </a:pPr>
              <a:r>
                <a:rPr lang="en-US" sz="8000" u="sng">
                  <a:solidFill>
                    <a:srgbClr val="0B2240"/>
                  </a:solidFill>
                  <a:latin typeface="Georgia Pro Light"/>
                  <a:ea typeface="Georgia Pro Light"/>
                  <a:cs typeface="Georgia Pro Light"/>
                  <a:sym typeface="Georgia Pro Light"/>
                  <a:hlinkClick r:id="rId3" action="ppaction://hlinksldjump"/>
                </a:rPr>
                <a:t>Models Compared</a:t>
              </a:r>
            </a:p>
          </p:txBody>
        </p:sp>
        <p:sp>
          <p:nvSpPr>
            <p:cNvPr id="4" name="TextBox 4"/>
            <p:cNvSpPr txBox="1"/>
            <p:nvPr/>
          </p:nvSpPr>
          <p:spPr>
            <a:xfrm>
              <a:off x="0" y="1564221"/>
              <a:ext cx="11099800" cy="654051"/>
            </a:xfrm>
            <a:prstGeom prst="rect">
              <a:avLst/>
            </a:prstGeom>
          </p:spPr>
          <p:txBody>
            <a:bodyPr lIns="0" tIns="0" rIns="0" bIns="0" rtlCol="0" anchor="t">
              <a:spAutoFit/>
            </a:bodyPr>
            <a:lstStyle/>
            <a:p>
              <a:pPr marL="0" lvl="0" indent="0" algn="l">
                <a:lnSpc>
                  <a:spcPts val="4199"/>
                </a:lnSpc>
              </a:pPr>
              <a:r>
                <a:rPr lang="en-US" sz="2999">
                  <a:solidFill>
                    <a:srgbClr val="444444"/>
                  </a:solidFill>
                  <a:latin typeface="DM Sans"/>
                  <a:ea typeface="DM Sans"/>
                  <a:cs typeface="DM Sans"/>
                  <a:sym typeface="DM Sans"/>
                </a:rPr>
                <a:t>Four Families</a:t>
              </a:r>
            </a:p>
          </p:txBody>
        </p:sp>
      </p:grpSp>
      <p:sp>
        <p:nvSpPr>
          <p:cNvPr id="5" name="AutoShape 5"/>
          <p:cNvSpPr/>
          <p:nvPr/>
        </p:nvSpPr>
        <p:spPr>
          <a:xfrm>
            <a:off x="1431704" y="9610725"/>
            <a:ext cx="15624461" cy="0"/>
          </a:xfrm>
          <a:prstGeom prst="line">
            <a:avLst/>
          </a:prstGeom>
          <a:ln w="19050" cap="flat">
            <a:solidFill>
              <a:srgbClr val="09A2A2"/>
            </a:solidFill>
            <a:prstDash val="solid"/>
            <a:headEnd type="none" w="sm" len="sm"/>
            <a:tailEnd type="none" w="sm" len="sm"/>
          </a:ln>
        </p:spPr>
        <p:txBody>
          <a:bodyPr/>
          <a:lstStyle/>
          <a:p>
            <a:endParaRPr lang="en-TW"/>
          </a:p>
        </p:txBody>
      </p:sp>
      <p:sp>
        <p:nvSpPr>
          <p:cNvPr id="6" name="TextBox 6"/>
          <p:cNvSpPr txBox="1"/>
          <p:nvPr/>
        </p:nvSpPr>
        <p:spPr>
          <a:xfrm>
            <a:off x="1912394" y="9789694"/>
            <a:ext cx="1233860"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Motivation</a:t>
            </a:r>
          </a:p>
        </p:txBody>
      </p:sp>
      <p:sp>
        <p:nvSpPr>
          <p:cNvPr id="7" name="TextBox 7"/>
          <p:cNvSpPr txBox="1"/>
          <p:nvPr/>
        </p:nvSpPr>
        <p:spPr>
          <a:xfrm>
            <a:off x="4894393" y="9789694"/>
            <a:ext cx="690116"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Setup</a:t>
            </a:r>
          </a:p>
        </p:txBody>
      </p:sp>
      <p:sp>
        <p:nvSpPr>
          <p:cNvPr id="8" name="TextBox 8"/>
          <p:cNvSpPr txBox="1"/>
          <p:nvPr/>
        </p:nvSpPr>
        <p:spPr>
          <a:xfrm>
            <a:off x="7348759" y="9789694"/>
            <a:ext cx="852934"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Models</a:t>
            </a:r>
          </a:p>
        </p:txBody>
      </p:sp>
      <p:sp>
        <p:nvSpPr>
          <p:cNvPr id="9" name="TextBox 9"/>
          <p:cNvSpPr txBox="1"/>
          <p:nvPr/>
        </p:nvSpPr>
        <p:spPr>
          <a:xfrm>
            <a:off x="9973570" y="9789694"/>
            <a:ext cx="841474"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Results</a:t>
            </a:r>
          </a:p>
        </p:txBody>
      </p:sp>
      <p:sp>
        <p:nvSpPr>
          <p:cNvPr id="10" name="TextBox 10"/>
          <p:cNvSpPr txBox="1"/>
          <p:nvPr/>
        </p:nvSpPr>
        <p:spPr>
          <a:xfrm>
            <a:off x="12576987" y="9789694"/>
            <a:ext cx="902717"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Insights</a:t>
            </a:r>
          </a:p>
        </p:txBody>
      </p:sp>
      <p:sp>
        <p:nvSpPr>
          <p:cNvPr id="11" name="TextBox 11"/>
          <p:cNvSpPr txBox="1"/>
          <p:nvPr/>
        </p:nvSpPr>
        <p:spPr>
          <a:xfrm>
            <a:off x="15225909" y="9789694"/>
            <a:ext cx="1065535"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Wrap-up</a:t>
            </a:r>
          </a:p>
        </p:txBody>
      </p:sp>
      <p:sp>
        <p:nvSpPr>
          <p:cNvPr id="12" name="Freeform 12"/>
          <p:cNvSpPr/>
          <p:nvPr/>
        </p:nvSpPr>
        <p:spPr>
          <a:xfrm>
            <a:off x="7552384" y="9387884"/>
            <a:ext cx="445682" cy="445682"/>
          </a:xfrm>
          <a:custGeom>
            <a:avLst/>
            <a:gdLst/>
            <a:ahLst/>
            <a:cxnLst/>
            <a:rect l="l" t="t" r="r" b="b"/>
            <a:pathLst>
              <a:path w="445682" h="445682">
                <a:moveTo>
                  <a:pt x="0" y="0"/>
                </a:moveTo>
                <a:lnTo>
                  <a:pt x="445683" y="0"/>
                </a:lnTo>
                <a:lnTo>
                  <a:pt x="445683" y="445682"/>
                </a:lnTo>
                <a:lnTo>
                  <a:pt x="0" y="4456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sp>
        <p:nvSpPr>
          <p:cNvPr id="13" name="TextBox 13"/>
          <p:cNvSpPr txBox="1"/>
          <p:nvPr/>
        </p:nvSpPr>
        <p:spPr>
          <a:xfrm>
            <a:off x="666750" y="2434888"/>
            <a:ext cx="16389414" cy="4236339"/>
          </a:xfrm>
          <a:prstGeom prst="rect">
            <a:avLst/>
          </a:prstGeom>
        </p:spPr>
        <p:txBody>
          <a:bodyPr lIns="0" tIns="0" rIns="0" bIns="0" rtlCol="0" anchor="t">
            <a:spAutoFit/>
          </a:bodyPr>
          <a:lstStyle/>
          <a:p>
            <a:pPr marL="777238" lvl="1" indent="-388619" algn="l">
              <a:lnSpc>
                <a:spcPts val="5687"/>
              </a:lnSpc>
              <a:buFont typeface="Arial"/>
              <a:buChar char="•"/>
            </a:pPr>
            <a:r>
              <a:rPr lang="en-US" sz="3599" b="1">
                <a:solidFill>
                  <a:srgbClr val="000000"/>
                </a:solidFill>
                <a:latin typeface="DM Sans Bold"/>
                <a:ea typeface="DM Sans Bold"/>
                <a:cs typeface="DM Sans Bold"/>
                <a:sym typeface="DM Sans Bold"/>
              </a:rPr>
              <a:t>Baseline</a:t>
            </a:r>
            <a:r>
              <a:rPr lang="en-US" sz="3599">
                <a:solidFill>
                  <a:srgbClr val="000000"/>
                </a:solidFill>
                <a:latin typeface="DM Sans"/>
                <a:ea typeface="DM Sans"/>
                <a:cs typeface="DM Sans"/>
                <a:sym typeface="DM Sans"/>
              </a:rPr>
              <a:t>: Logistic Regression (interpretable, strong calibration baseline)</a:t>
            </a:r>
          </a:p>
          <a:p>
            <a:pPr marL="777238" lvl="1" indent="-388619" algn="l">
              <a:lnSpc>
                <a:spcPts val="5687"/>
              </a:lnSpc>
              <a:buFont typeface="Arial"/>
              <a:buChar char="•"/>
            </a:pPr>
            <a:r>
              <a:rPr lang="en-US" sz="3599" b="1">
                <a:solidFill>
                  <a:srgbClr val="000000"/>
                </a:solidFill>
                <a:latin typeface="DM Sans Bold"/>
                <a:ea typeface="DM Sans Bold"/>
                <a:cs typeface="DM Sans Bold"/>
                <a:sym typeface="DM Sans Bold"/>
              </a:rPr>
              <a:t>Tree/GBM</a:t>
            </a:r>
            <a:r>
              <a:rPr lang="en-US" sz="3599">
                <a:solidFill>
                  <a:srgbClr val="000000"/>
                </a:solidFill>
                <a:latin typeface="DM Sans"/>
                <a:ea typeface="DM Sans"/>
                <a:cs typeface="DM Sans"/>
                <a:sym typeface="DM Sans"/>
              </a:rPr>
              <a:t>: Decision Tree, RandomForest, LightGBM, XGBoost (nonlinear + interactions)</a:t>
            </a:r>
          </a:p>
          <a:p>
            <a:pPr marL="777238" lvl="1" indent="-388619" algn="l">
              <a:lnSpc>
                <a:spcPts val="5687"/>
              </a:lnSpc>
              <a:buFont typeface="Arial"/>
              <a:buChar char="•"/>
            </a:pPr>
            <a:r>
              <a:rPr lang="en-US" sz="3599" b="1">
                <a:solidFill>
                  <a:srgbClr val="000000"/>
                </a:solidFill>
                <a:latin typeface="DM Sans Bold"/>
                <a:ea typeface="DM Sans Bold"/>
                <a:cs typeface="DM Sans Bold"/>
                <a:sym typeface="DM Sans Bold"/>
              </a:rPr>
              <a:t>Deep Learning</a:t>
            </a:r>
            <a:r>
              <a:rPr lang="en-US" sz="3599">
                <a:solidFill>
                  <a:srgbClr val="000000"/>
                </a:solidFill>
                <a:latin typeface="DM Sans"/>
                <a:ea typeface="DM Sans"/>
                <a:cs typeface="DM Sans"/>
                <a:sym typeface="DM Sans"/>
              </a:rPr>
              <a:t>: Dense MLP, Embedding NN, Wide &amp; Deep; imbalance strategies (strong weighting, focal loss)</a:t>
            </a:r>
          </a:p>
          <a:p>
            <a:pPr marL="777238" lvl="1" indent="-388619" algn="l">
              <a:lnSpc>
                <a:spcPts val="5687"/>
              </a:lnSpc>
              <a:buFont typeface="Arial"/>
              <a:buChar char="•"/>
            </a:pPr>
            <a:r>
              <a:rPr lang="en-US" sz="3599" b="1">
                <a:solidFill>
                  <a:srgbClr val="000000"/>
                </a:solidFill>
                <a:latin typeface="DM Sans Bold"/>
                <a:ea typeface="DM Sans Bold"/>
                <a:cs typeface="DM Sans Bold"/>
                <a:sym typeface="DM Sans Bold"/>
              </a:rPr>
              <a:t>Ensemble</a:t>
            </a:r>
            <a:r>
              <a:rPr lang="en-US" sz="3599">
                <a:solidFill>
                  <a:srgbClr val="000000"/>
                </a:solidFill>
                <a:latin typeface="DM Sans"/>
                <a:ea typeface="DM Sans"/>
                <a:cs typeface="DM Sans"/>
                <a:sym typeface="DM Sans"/>
              </a:rPr>
              <a:t>: OOF Stacking over diverse base learners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431704" y="9610725"/>
            <a:ext cx="15624461" cy="0"/>
          </a:xfrm>
          <a:prstGeom prst="line">
            <a:avLst/>
          </a:prstGeom>
          <a:ln w="19050" cap="flat">
            <a:solidFill>
              <a:srgbClr val="09A2A2"/>
            </a:solidFill>
            <a:prstDash val="solid"/>
            <a:headEnd type="none" w="sm" len="sm"/>
            <a:tailEnd type="none" w="sm" len="sm"/>
          </a:ln>
        </p:spPr>
        <p:txBody>
          <a:bodyPr/>
          <a:lstStyle/>
          <a:p>
            <a:endParaRPr lang="en-TW"/>
          </a:p>
        </p:txBody>
      </p:sp>
      <p:sp>
        <p:nvSpPr>
          <p:cNvPr id="3" name="Freeform 3"/>
          <p:cNvSpPr/>
          <p:nvPr/>
        </p:nvSpPr>
        <p:spPr>
          <a:xfrm>
            <a:off x="7552384" y="9387884"/>
            <a:ext cx="445682" cy="445682"/>
          </a:xfrm>
          <a:custGeom>
            <a:avLst/>
            <a:gdLst/>
            <a:ahLst/>
            <a:cxnLst/>
            <a:rect l="l" t="t" r="r" b="b"/>
            <a:pathLst>
              <a:path w="445682" h="445682">
                <a:moveTo>
                  <a:pt x="0" y="0"/>
                </a:moveTo>
                <a:lnTo>
                  <a:pt x="445683" y="0"/>
                </a:lnTo>
                <a:lnTo>
                  <a:pt x="445683" y="445682"/>
                </a:lnTo>
                <a:lnTo>
                  <a:pt x="0" y="4456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4" name="Freeform 4"/>
          <p:cNvSpPr/>
          <p:nvPr/>
        </p:nvSpPr>
        <p:spPr>
          <a:xfrm>
            <a:off x="14184607" y="1028700"/>
            <a:ext cx="4103393" cy="3421204"/>
          </a:xfrm>
          <a:custGeom>
            <a:avLst/>
            <a:gdLst/>
            <a:ahLst/>
            <a:cxnLst/>
            <a:rect l="l" t="t" r="r" b="b"/>
            <a:pathLst>
              <a:path w="4103393" h="3421204">
                <a:moveTo>
                  <a:pt x="0" y="0"/>
                </a:moveTo>
                <a:lnTo>
                  <a:pt x="4103393" y="0"/>
                </a:lnTo>
                <a:lnTo>
                  <a:pt x="4103393" y="3421204"/>
                </a:lnTo>
                <a:lnTo>
                  <a:pt x="0" y="3421204"/>
                </a:lnTo>
                <a:lnTo>
                  <a:pt x="0" y="0"/>
                </a:lnTo>
                <a:close/>
              </a:path>
            </a:pathLst>
          </a:custGeom>
          <a:blipFill>
            <a:blip r:embed="rId5"/>
            <a:stretch>
              <a:fillRect/>
            </a:stretch>
          </a:blipFill>
        </p:spPr>
        <p:txBody>
          <a:bodyPr/>
          <a:lstStyle/>
          <a:p>
            <a:endParaRPr lang="en-TW"/>
          </a:p>
        </p:txBody>
      </p:sp>
      <p:graphicFrame>
        <p:nvGraphicFramePr>
          <p:cNvPr id="5" name="Object 5"/>
          <p:cNvGraphicFramePr/>
          <p:nvPr/>
        </p:nvGraphicFramePr>
        <p:xfrm>
          <a:off x="1586577" y="5704999"/>
          <a:ext cx="7586157" cy="4274588"/>
        </p:xfrm>
        <a:graphic>
          <a:graphicData uri="http://schemas.openxmlformats.org/presentationml/2006/ole">
            <mc:AlternateContent xmlns:mc="http://schemas.openxmlformats.org/markup-compatibility/2006">
              <mc:Choice xmlns:v="urn:schemas-microsoft-com:vml" Requires="v">
                <p:oleObj name="Worksheet" r:id="rId6" imgW="9105900" imgH="5791200" progId="Excel.Sheet.12">
                  <p:embed/>
                </p:oleObj>
              </mc:Choice>
              <mc:Fallback>
                <p:oleObj name="Worksheet" r:id="rId6" imgW="9105900" imgH="5791200" progId="Excel.Sheet.12">
                  <p:embed/>
                  <p:pic>
                    <p:nvPicPr>
                      <p:cNvPr id="0" name=""/>
                      <p:cNvPicPr/>
                      <p:nvPr/>
                    </p:nvPicPr>
                    <p:blipFill>
                      <a:blip r:embed="rId7"/>
                      <a:stretch>
                        <a:fillRect/>
                      </a:stretch>
                    </p:blipFill>
                    <p:spPr>
                      <a:xfrm>
                        <a:off x="1586577" y="5704999"/>
                        <a:ext cx="7586157" cy="4274588"/>
                      </a:xfrm>
                      <a:prstGeom prst="rect">
                        <a:avLst/>
                      </a:prstGeom>
                    </p:spPr>
                  </p:pic>
                </p:oleObj>
              </mc:Fallback>
            </mc:AlternateContent>
          </a:graphicData>
        </a:graphic>
      </p:graphicFrame>
      <p:sp>
        <p:nvSpPr>
          <p:cNvPr id="6" name="TextBox 6"/>
          <p:cNvSpPr txBox="1"/>
          <p:nvPr/>
        </p:nvSpPr>
        <p:spPr>
          <a:xfrm>
            <a:off x="666750" y="733425"/>
            <a:ext cx="14565000" cy="1149353"/>
          </a:xfrm>
          <a:prstGeom prst="rect">
            <a:avLst/>
          </a:prstGeom>
        </p:spPr>
        <p:txBody>
          <a:bodyPr lIns="0" tIns="0" rIns="0" bIns="0" rtlCol="0" anchor="t">
            <a:spAutoFit/>
          </a:bodyPr>
          <a:lstStyle/>
          <a:p>
            <a:pPr marL="0" lvl="0" indent="0" algn="l">
              <a:lnSpc>
                <a:spcPts val="8800"/>
              </a:lnSpc>
            </a:pPr>
            <a:r>
              <a:rPr lang="en-US" sz="8000">
                <a:solidFill>
                  <a:srgbClr val="0B2240"/>
                </a:solidFill>
                <a:latin typeface="Georgia Pro Light"/>
                <a:ea typeface="Georgia Pro Light"/>
                <a:cs typeface="Georgia Pro Light"/>
                <a:sym typeface="Georgia Pro Light"/>
              </a:rPr>
              <a:t>Experimental Design &amp; Metrics</a:t>
            </a:r>
          </a:p>
        </p:txBody>
      </p:sp>
      <p:sp>
        <p:nvSpPr>
          <p:cNvPr id="7" name="TextBox 7"/>
          <p:cNvSpPr txBox="1"/>
          <p:nvPr/>
        </p:nvSpPr>
        <p:spPr>
          <a:xfrm>
            <a:off x="666750" y="2011500"/>
            <a:ext cx="10158191" cy="481330"/>
          </a:xfrm>
          <a:prstGeom prst="rect">
            <a:avLst/>
          </a:prstGeom>
        </p:spPr>
        <p:txBody>
          <a:bodyPr lIns="0" tIns="0" rIns="0" bIns="0" rtlCol="0" anchor="t">
            <a:spAutoFit/>
          </a:bodyPr>
          <a:lstStyle/>
          <a:p>
            <a:pPr marL="0" lvl="0" indent="0" algn="l">
              <a:lnSpc>
                <a:spcPts val="3919"/>
              </a:lnSpc>
            </a:pPr>
            <a:r>
              <a:rPr lang="en-US" sz="2799">
                <a:solidFill>
                  <a:srgbClr val="444444"/>
                </a:solidFill>
                <a:latin typeface="DM Sans"/>
                <a:ea typeface="DM Sans"/>
                <a:cs typeface="DM Sans"/>
                <a:sym typeface="DM Sans"/>
              </a:rPr>
              <a:t>How I Compare Fairly</a:t>
            </a:r>
          </a:p>
        </p:txBody>
      </p:sp>
      <p:sp>
        <p:nvSpPr>
          <p:cNvPr id="8" name="TextBox 8"/>
          <p:cNvSpPr txBox="1"/>
          <p:nvPr/>
        </p:nvSpPr>
        <p:spPr>
          <a:xfrm>
            <a:off x="1912394" y="9789694"/>
            <a:ext cx="1233860"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Motivation</a:t>
            </a:r>
          </a:p>
        </p:txBody>
      </p:sp>
      <p:sp>
        <p:nvSpPr>
          <p:cNvPr id="9" name="TextBox 9"/>
          <p:cNvSpPr txBox="1"/>
          <p:nvPr/>
        </p:nvSpPr>
        <p:spPr>
          <a:xfrm>
            <a:off x="4894393" y="9789694"/>
            <a:ext cx="690116"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Setup</a:t>
            </a:r>
          </a:p>
        </p:txBody>
      </p:sp>
      <p:sp>
        <p:nvSpPr>
          <p:cNvPr id="10" name="TextBox 10"/>
          <p:cNvSpPr txBox="1"/>
          <p:nvPr/>
        </p:nvSpPr>
        <p:spPr>
          <a:xfrm>
            <a:off x="7348759" y="9789694"/>
            <a:ext cx="852934"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Models</a:t>
            </a:r>
          </a:p>
        </p:txBody>
      </p:sp>
      <p:sp>
        <p:nvSpPr>
          <p:cNvPr id="11" name="TextBox 11"/>
          <p:cNvSpPr txBox="1"/>
          <p:nvPr/>
        </p:nvSpPr>
        <p:spPr>
          <a:xfrm>
            <a:off x="9973570" y="9789694"/>
            <a:ext cx="841474"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Results</a:t>
            </a:r>
          </a:p>
        </p:txBody>
      </p:sp>
      <p:sp>
        <p:nvSpPr>
          <p:cNvPr id="12" name="TextBox 12"/>
          <p:cNvSpPr txBox="1"/>
          <p:nvPr/>
        </p:nvSpPr>
        <p:spPr>
          <a:xfrm>
            <a:off x="12576987" y="9789694"/>
            <a:ext cx="902717"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Insights</a:t>
            </a:r>
          </a:p>
        </p:txBody>
      </p:sp>
      <p:sp>
        <p:nvSpPr>
          <p:cNvPr id="13" name="TextBox 13"/>
          <p:cNvSpPr txBox="1"/>
          <p:nvPr/>
        </p:nvSpPr>
        <p:spPr>
          <a:xfrm>
            <a:off x="15225909" y="9789694"/>
            <a:ext cx="1065535"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Wrap-up</a:t>
            </a:r>
          </a:p>
        </p:txBody>
      </p:sp>
      <p:sp>
        <p:nvSpPr>
          <p:cNvPr id="14" name="TextBox 14"/>
          <p:cNvSpPr txBox="1"/>
          <p:nvPr/>
        </p:nvSpPr>
        <p:spPr>
          <a:xfrm>
            <a:off x="666750" y="3058433"/>
            <a:ext cx="17621250" cy="2306955"/>
          </a:xfrm>
          <a:prstGeom prst="rect">
            <a:avLst/>
          </a:prstGeom>
        </p:spPr>
        <p:txBody>
          <a:bodyPr lIns="0" tIns="0" rIns="0" bIns="0" rtlCol="0" anchor="t">
            <a:spAutoFit/>
          </a:bodyPr>
          <a:lstStyle/>
          <a:p>
            <a:pPr marL="712472" lvl="1" indent="-356236" algn="l">
              <a:lnSpc>
                <a:spcPts val="4620"/>
              </a:lnSpc>
              <a:buFont typeface="Arial"/>
              <a:buChar char="•"/>
            </a:pPr>
            <a:r>
              <a:rPr lang="en-US" sz="3300">
                <a:solidFill>
                  <a:srgbClr val="000000"/>
                </a:solidFill>
                <a:latin typeface="DM Sans"/>
                <a:ea typeface="DM Sans"/>
                <a:cs typeface="DM Sans"/>
                <a:sym typeface="DM Sans"/>
              </a:rPr>
              <a:t>Same train/val/test split across all models</a:t>
            </a:r>
          </a:p>
          <a:p>
            <a:pPr marL="712472" lvl="1" indent="-356236" algn="l">
              <a:lnSpc>
                <a:spcPts val="4620"/>
              </a:lnSpc>
              <a:buFont typeface="Arial"/>
              <a:buChar char="•"/>
            </a:pPr>
            <a:r>
              <a:rPr lang="en-US" sz="3300">
                <a:solidFill>
                  <a:srgbClr val="000000"/>
                </a:solidFill>
                <a:latin typeface="DM Sans"/>
                <a:ea typeface="DM Sans"/>
                <a:cs typeface="DM Sans"/>
                <a:sym typeface="DM Sans"/>
              </a:rPr>
              <a:t>Hyperparameter tuning limited to validation (no test peeking)</a:t>
            </a:r>
          </a:p>
          <a:p>
            <a:pPr marL="712472" lvl="1" indent="-356236" algn="l">
              <a:lnSpc>
                <a:spcPts val="4620"/>
              </a:lnSpc>
              <a:buFont typeface="Arial"/>
              <a:buChar char="•"/>
            </a:pPr>
            <a:r>
              <a:rPr lang="en-US" sz="3300" b="1">
                <a:solidFill>
                  <a:srgbClr val="000000"/>
                </a:solidFill>
                <a:latin typeface="DM Sans Bold"/>
                <a:ea typeface="DM Sans Bold"/>
                <a:cs typeface="DM Sans Bold"/>
                <a:sym typeface="DM Sans Bold"/>
              </a:rPr>
              <a:t>Primary metrics</a:t>
            </a:r>
            <a:r>
              <a:rPr lang="en-US" sz="3300">
                <a:solidFill>
                  <a:srgbClr val="000000"/>
                </a:solidFill>
                <a:latin typeface="DM Sans"/>
                <a:ea typeface="DM Sans"/>
                <a:cs typeface="DM Sans"/>
                <a:sym typeface="DM Sans"/>
              </a:rPr>
              <a:t>: ROC-AUC and PR-AUC (imbalance-aware)</a:t>
            </a:r>
          </a:p>
          <a:p>
            <a:pPr marL="712472" lvl="1" indent="-356236" algn="l">
              <a:lnSpc>
                <a:spcPts val="4620"/>
              </a:lnSpc>
              <a:buFont typeface="Arial"/>
              <a:buChar char="•"/>
            </a:pPr>
            <a:r>
              <a:rPr lang="en-US" sz="3300" b="1">
                <a:solidFill>
                  <a:srgbClr val="000000"/>
                </a:solidFill>
                <a:latin typeface="DM Sans Bold"/>
                <a:ea typeface="DM Sans Bold"/>
                <a:cs typeface="DM Sans Bold"/>
                <a:sym typeface="DM Sans Bold"/>
              </a:rPr>
              <a:t>Decision metrics</a:t>
            </a:r>
            <a:r>
              <a:rPr lang="en-US" sz="3300">
                <a:solidFill>
                  <a:srgbClr val="000000"/>
                </a:solidFill>
                <a:latin typeface="DM Sans"/>
                <a:ea typeface="DM Sans"/>
                <a:cs typeface="DM Sans"/>
                <a:sym typeface="DM Sans"/>
              </a:rPr>
              <a:t>: F1 / Recall at tuned threshold; and threshold is chosen on validation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431704" y="9610725"/>
            <a:ext cx="15624461" cy="0"/>
          </a:xfrm>
          <a:prstGeom prst="line">
            <a:avLst/>
          </a:prstGeom>
          <a:ln w="19050" cap="flat">
            <a:solidFill>
              <a:srgbClr val="09A2A2"/>
            </a:solidFill>
            <a:prstDash val="solid"/>
            <a:headEnd type="none" w="sm" len="sm"/>
            <a:tailEnd type="none" w="sm" len="sm"/>
          </a:ln>
        </p:spPr>
        <p:txBody>
          <a:bodyPr/>
          <a:lstStyle/>
          <a:p>
            <a:endParaRPr lang="en-TW"/>
          </a:p>
        </p:txBody>
      </p:sp>
      <p:sp>
        <p:nvSpPr>
          <p:cNvPr id="3" name="Freeform 3"/>
          <p:cNvSpPr/>
          <p:nvPr/>
        </p:nvSpPr>
        <p:spPr>
          <a:xfrm>
            <a:off x="10171466" y="9387884"/>
            <a:ext cx="445682" cy="445682"/>
          </a:xfrm>
          <a:custGeom>
            <a:avLst/>
            <a:gdLst/>
            <a:ahLst/>
            <a:cxnLst/>
            <a:rect l="l" t="t" r="r" b="b"/>
            <a:pathLst>
              <a:path w="445682" h="445682">
                <a:moveTo>
                  <a:pt x="0" y="0"/>
                </a:moveTo>
                <a:lnTo>
                  <a:pt x="445682" y="0"/>
                </a:lnTo>
                <a:lnTo>
                  <a:pt x="445682" y="445682"/>
                </a:lnTo>
                <a:lnTo>
                  <a:pt x="0" y="4456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4" name="Freeform 4"/>
          <p:cNvSpPr/>
          <p:nvPr/>
        </p:nvSpPr>
        <p:spPr>
          <a:xfrm>
            <a:off x="0" y="3111683"/>
            <a:ext cx="18288000" cy="5538282"/>
          </a:xfrm>
          <a:custGeom>
            <a:avLst/>
            <a:gdLst/>
            <a:ahLst/>
            <a:cxnLst/>
            <a:rect l="l" t="t" r="r" b="b"/>
            <a:pathLst>
              <a:path w="18288000" h="5538282">
                <a:moveTo>
                  <a:pt x="0" y="0"/>
                </a:moveTo>
                <a:lnTo>
                  <a:pt x="18288000" y="0"/>
                </a:lnTo>
                <a:lnTo>
                  <a:pt x="18288000" y="5538282"/>
                </a:lnTo>
                <a:lnTo>
                  <a:pt x="0" y="5538282"/>
                </a:lnTo>
                <a:lnTo>
                  <a:pt x="0" y="0"/>
                </a:lnTo>
                <a:close/>
              </a:path>
            </a:pathLst>
          </a:custGeom>
          <a:blipFill>
            <a:blip r:embed="rId5"/>
            <a:stretch>
              <a:fillRect t="-714"/>
            </a:stretch>
          </a:blipFill>
        </p:spPr>
        <p:txBody>
          <a:bodyPr/>
          <a:lstStyle/>
          <a:p>
            <a:endParaRPr lang="en-TW"/>
          </a:p>
        </p:txBody>
      </p:sp>
      <p:grpSp>
        <p:nvGrpSpPr>
          <p:cNvPr id="5" name="Group 5"/>
          <p:cNvGrpSpPr/>
          <p:nvPr/>
        </p:nvGrpSpPr>
        <p:grpSpPr>
          <a:xfrm>
            <a:off x="666750" y="666750"/>
            <a:ext cx="8324850" cy="1663704"/>
            <a:chOff x="0" y="0"/>
            <a:chExt cx="11099800" cy="2218272"/>
          </a:xfrm>
        </p:grpSpPr>
        <p:sp>
          <p:nvSpPr>
            <p:cNvPr id="6" name="TextBox 6"/>
            <p:cNvSpPr txBox="1"/>
            <p:nvPr/>
          </p:nvSpPr>
          <p:spPr>
            <a:xfrm>
              <a:off x="0" y="66675"/>
              <a:ext cx="11099800" cy="1554696"/>
            </a:xfrm>
            <a:prstGeom prst="rect">
              <a:avLst/>
            </a:prstGeom>
          </p:spPr>
          <p:txBody>
            <a:bodyPr lIns="0" tIns="0" rIns="0" bIns="0" rtlCol="0" anchor="t">
              <a:spAutoFit/>
            </a:bodyPr>
            <a:lstStyle/>
            <a:p>
              <a:pPr marL="0" lvl="0" indent="0" algn="l">
                <a:lnSpc>
                  <a:spcPts val="8800"/>
                </a:lnSpc>
              </a:pPr>
              <a:r>
                <a:rPr lang="en-US" sz="8000">
                  <a:solidFill>
                    <a:srgbClr val="0B2240"/>
                  </a:solidFill>
                  <a:latin typeface="Georgia Pro Light"/>
                  <a:ea typeface="Georgia Pro Light"/>
                  <a:cs typeface="Georgia Pro Light"/>
                  <a:sym typeface="Georgia Pro Light"/>
                </a:rPr>
                <a:t>Main Results</a:t>
              </a:r>
            </a:p>
          </p:txBody>
        </p:sp>
        <p:sp>
          <p:nvSpPr>
            <p:cNvPr id="7" name="TextBox 7"/>
            <p:cNvSpPr txBox="1"/>
            <p:nvPr/>
          </p:nvSpPr>
          <p:spPr>
            <a:xfrm>
              <a:off x="0" y="1564221"/>
              <a:ext cx="11099800" cy="654051"/>
            </a:xfrm>
            <a:prstGeom prst="rect">
              <a:avLst/>
            </a:prstGeom>
          </p:spPr>
          <p:txBody>
            <a:bodyPr lIns="0" tIns="0" rIns="0" bIns="0" rtlCol="0" anchor="t">
              <a:spAutoFit/>
            </a:bodyPr>
            <a:lstStyle/>
            <a:p>
              <a:pPr marL="0" lvl="0" indent="0" algn="l">
                <a:lnSpc>
                  <a:spcPts val="4199"/>
                </a:lnSpc>
              </a:pPr>
              <a:r>
                <a:rPr lang="en-US" sz="2999">
                  <a:solidFill>
                    <a:srgbClr val="444444"/>
                  </a:solidFill>
                  <a:latin typeface="DM Sans"/>
                  <a:ea typeface="DM Sans"/>
                  <a:cs typeface="DM Sans"/>
                  <a:sym typeface="DM Sans"/>
                </a:rPr>
                <a:t>Leaderboard + Key Takeaway</a:t>
              </a:r>
            </a:p>
          </p:txBody>
        </p:sp>
      </p:grpSp>
      <p:sp>
        <p:nvSpPr>
          <p:cNvPr id="8" name="TextBox 8"/>
          <p:cNvSpPr txBox="1"/>
          <p:nvPr/>
        </p:nvSpPr>
        <p:spPr>
          <a:xfrm>
            <a:off x="1912394" y="9789694"/>
            <a:ext cx="1233860"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Motivation</a:t>
            </a:r>
          </a:p>
        </p:txBody>
      </p:sp>
      <p:sp>
        <p:nvSpPr>
          <p:cNvPr id="9" name="TextBox 9"/>
          <p:cNvSpPr txBox="1"/>
          <p:nvPr/>
        </p:nvSpPr>
        <p:spPr>
          <a:xfrm>
            <a:off x="4894393" y="9789694"/>
            <a:ext cx="690116"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Setup</a:t>
            </a:r>
          </a:p>
        </p:txBody>
      </p:sp>
      <p:sp>
        <p:nvSpPr>
          <p:cNvPr id="10" name="TextBox 10"/>
          <p:cNvSpPr txBox="1"/>
          <p:nvPr/>
        </p:nvSpPr>
        <p:spPr>
          <a:xfrm>
            <a:off x="7348759" y="9789694"/>
            <a:ext cx="852934"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Models</a:t>
            </a:r>
          </a:p>
        </p:txBody>
      </p:sp>
      <p:sp>
        <p:nvSpPr>
          <p:cNvPr id="11" name="TextBox 11"/>
          <p:cNvSpPr txBox="1"/>
          <p:nvPr/>
        </p:nvSpPr>
        <p:spPr>
          <a:xfrm>
            <a:off x="9973570" y="9789694"/>
            <a:ext cx="841474"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Results</a:t>
            </a:r>
          </a:p>
        </p:txBody>
      </p:sp>
      <p:sp>
        <p:nvSpPr>
          <p:cNvPr id="12" name="TextBox 12"/>
          <p:cNvSpPr txBox="1"/>
          <p:nvPr/>
        </p:nvSpPr>
        <p:spPr>
          <a:xfrm>
            <a:off x="12576987" y="9789694"/>
            <a:ext cx="902717"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Insights</a:t>
            </a:r>
          </a:p>
        </p:txBody>
      </p:sp>
      <p:sp>
        <p:nvSpPr>
          <p:cNvPr id="13" name="TextBox 13"/>
          <p:cNvSpPr txBox="1"/>
          <p:nvPr/>
        </p:nvSpPr>
        <p:spPr>
          <a:xfrm>
            <a:off x="15225909" y="9789694"/>
            <a:ext cx="1065535"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Wrap-up</a:t>
            </a:r>
          </a:p>
        </p:txBody>
      </p:sp>
      <p:sp>
        <p:nvSpPr>
          <p:cNvPr id="14" name="TextBox 14"/>
          <p:cNvSpPr txBox="1"/>
          <p:nvPr/>
        </p:nvSpPr>
        <p:spPr>
          <a:xfrm>
            <a:off x="14951311" y="981075"/>
            <a:ext cx="2291953" cy="349250"/>
          </a:xfrm>
          <a:prstGeom prst="rect">
            <a:avLst/>
          </a:prstGeom>
        </p:spPr>
        <p:txBody>
          <a:bodyPr lIns="0" tIns="0" rIns="0" bIns="0" rtlCol="0" anchor="t">
            <a:spAutoFit/>
          </a:bodyPr>
          <a:lstStyle/>
          <a:p>
            <a:pPr algn="ctr">
              <a:lnSpc>
                <a:spcPts val="2800"/>
              </a:lnSpc>
              <a:spcBef>
                <a:spcPct val="0"/>
              </a:spcBef>
            </a:pPr>
            <a:r>
              <a:rPr lang="en-US" sz="2000" i="1" u="sng">
                <a:solidFill>
                  <a:srgbClr val="000000"/>
                </a:solidFill>
                <a:latin typeface="DM Sans Italics"/>
                <a:ea typeface="DM Sans Italics"/>
                <a:cs typeface="DM Sans Italics"/>
                <a:sym typeface="DM Sans Italics"/>
                <a:hlinkClick r:id="rId6" action="ppaction://hlinksldjump"/>
              </a:rPr>
              <a:t>Model Leaderboard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431704" y="9610725"/>
            <a:ext cx="15624461" cy="0"/>
          </a:xfrm>
          <a:prstGeom prst="line">
            <a:avLst/>
          </a:prstGeom>
          <a:ln w="19050" cap="flat">
            <a:solidFill>
              <a:srgbClr val="09A2A2"/>
            </a:solidFill>
            <a:prstDash val="solid"/>
            <a:headEnd type="none" w="sm" len="sm"/>
            <a:tailEnd type="none" w="sm" len="sm"/>
          </a:ln>
        </p:spPr>
        <p:txBody>
          <a:bodyPr/>
          <a:lstStyle/>
          <a:p>
            <a:endParaRPr lang="en-TW"/>
          </a:p>
        </p:txBody>
      </p:sp>
      <p:sp>
        <p:nvSpPr>
          <p:cNvPr id="3" name="Freeform 3"/>
          <p:cNvSpPr/>
          <p:nvPr/>
        </p:nvSpPr>
        <p:spPr>
          <a:xfrm>
            <a:off x="10171466" y="9391636"/>
            <a:ext cx="445682" cy="445682"/>
          </a:xfrm>
          <a:custGeom>
            <a:avLst/>
            <a:gdLst/>
            <a:ahLst/>
            <a:cxnLst/>
            <a:rect l="l" t="t" r="r" b="b"/>
            <a:pathLst>
              <a:path w="445682" h="445682">
                <a:moveTo>
                  <a:pt x="0" y="0"/>
                </a:moveTo>
                <a:lnTo>
                  <a:pt x="445682" y="0"/>
                </a:lnTo>
                <a:lnTo>
                  <a:pt x="445682" y="445683"/>
                </a:lnTo>
                <a:lnTo>
                  <a:pt x="0" y="4456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4" name="Freeform 4"/>
          <p:cNvSpPr/>
          <p:nvPr/>
        </p:nvSpPr>
        <p:spPr>
          <a:xfrm>
            <a:off x="13271388" y="16210"/>
            <a:ext cx="4976783" cy="4541314"/>
          </a:xfrm>
          <a:custGeom>
            <a:avLst/>
            <a:gdLst/>
            <a:ahLst/>
            <a:cxnLst/>
            <a:rect l="l" t="t" r="r" b="b"/>
            <a:pathLst>
              <a:path w="4976783" h="4541314">
                <a:moveTo>
                  <a:pt x="0" y="0"/>
                </a:moveTo>
                <a:lnTo>
                  <a:pt x="4976782" y="0"/>
                </a:lnTo>
                <a:lnTo>
                  <a:pt x="4976782" y="4541315"/>
                </a:lnTo>
                <a:lnTo>
                  <a:pt x="0" y="4541315"/>
                </a:lnTo>
                <a:lnTo>
                  <a:pt x="0" y="0"/>
                </a:lnTo>
                <a:close/>
              </a:path>
            </a:pathLst>
          </a:custGeom>
          <a:blipFill>
            <a:blip r:embed="rId5"/>
            <a:stretch>
              <a:fillRect/>
            </a:stretch>
          </a:blipFill>
        </p:spPr>
        <p:txBody>
          <a:bodyPr/>
          <a:lstStyle/>
          <a:p>
            <a:endParaRPr lang="en-TW"/>
          </a:p>
        </p:txBody>
      </p:sp>
      <p:grpSp>
        <p:nvGrpSpPr>
          <p:cNvPr id="5" name="Group 5"/>
          <p:cNvGrpSpPr/>
          <p:nvPr/>
        </p:nvGrpSpPr>
        <p:grpSpPr>
          <a:xfrm>
            <a:off x="666750" y="709613"/>
            <a:ext cx="17581420" cy="1665490"/>
            <a:chOff x="0" y="57150"/>
            <a:chExt cx="23441894" cy="2220653"/>
          </a:xfrm>
        </p:grpSpPr>
        <p:sp>
          <p:nvSpPr>
            <p:cNvPr id="6" name="TextBox 6"/>
            <p:cNvSpPr txBox="1"/>
            <p:nvPr/>
          </p:nvSpPr>
          <p:spPr>
            <a:xfrm>
              <a:off x="0" y="57150"/>
              <a:ext cx="23441894" cy="1232323"/>
            </a:xfrm>
            <a:prstGeom prst="rect">
              <a:avLst/>
            </a:prstGeom>
          </p:spPr>
          <p:txBody>
            <a:bodyPr lIns="0" tIns="0" rIns="0" bIns="0" rtlCol="0" anchor="t">
              <a:spAutoFit/>
            </a:bodyPr>
            <a:lstStyle/>
            <a:p>
              <a:pPr marL="0" lvl="0" indent="0" algn="l">
                <a:lnSpc>
                  <a:spcPts val="7039"/>
                </a:lnSpc>
              </a:pPr>
              <a:r>
                <a:rPr lang="en-US" sz="6399">
                  <a:solidFill>
                    <a:srgbClr val="0B2240"/>
                  </a:solidFill>
                  <a:latin typeface="Georgia Pro Light"/>
                  <a:ea typeface="Georgia Pro Light"/>
                  <a:cs typeface="Georgia Pro Light"/>
                  <a:sym typeface="Georgia Pro Light"/>
                </a:rPr>
                <a:t>Advanced Modeling Beyond GBM</a:t>
              </a:r>
            </a:p>
          </p:txBody>
        </p:sp>
        <p:sp>
          <p:nvSpPr>
            <p:cNvPr id="7" name="TextBox 7"/>
            <p:cNvSpPr txBox="1"/>
            <p:nvPr/>
          </p:nvSpPr>
          <p:spPr>
            <a:xfrm>
              <a:off x="0" y="1592658"/>
              <a:ext cx="12928600" cy="685145"/>
            </a:xfrm>
            <a:prstGeom prst="rect">
              <a:avLst/>
            </a:prstGeom>
          </p:spPr>
          <p:txBody>
            <a:bodyPr wrap="square" lIns="0" tIns="0" rIns="0" bIns="0" rtlCol="0" anchor="t">
              <a:spAutoFit/>
            </a:bodyPr>
            <a:lstStyle/>
            <a:p>
              <a:pPr marL="0" lvl="0" indent="0" algn="l">
                <a:lnSpc>
                  <a:spcPts val="4199"/>
                </a:lnSpc>
              </a:pPr>
              <a:r>
                <a:rPr lang="en-US" sz="2999" dirty="0">
                  <a:solidFill>
                    <a:srgbClr val="444444"/>
                  </a:solidFill>
                  <a:latin typeface="DM Sans"/>
                  <a:ea typeface="DM Sans"/>
                  <a:cs typeface="DM Sans"/>
                  <a:sym typeface="DM Sans"/>
                </a:rPr>
                <a:t>Tabular Deep Learning + Leakage-safe Stacking</a:t>
              </a:r>
            </a:p>
          </p:txBody>
        </p:sp>
      </p:grpSp>
      <p:sp>
        <p:nvSpPr>
          <p:cNvPr id="8" name="TextBox 8"/>
          <p:cNvSpPr txBox="1"/>
          <p:nvPr/>
        </p:nvSpPr>
        <p:spPr>
          <a:xfrm>
            <a:off x="1912394" y="9789694"/>
            <a:ext cx="1233860"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Motivation</a:t>
            </a:r>
          </a:p>
        </p:txBody>
      </p:sp>
      <p:sp>
        <p:nvSpPr>
          <p:cNvPr id="9" name="TextBox 9"/>
          <p:cNvSpPr txBox="1"/>
          <p:nvPr/>
        </p:nvSpPr>
        <p:spPr>
          <a:xfrm>
            <a:off x="4894393" y="9789694"/>
            <a:ext cx="690116"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Setup</a:t>
            </a:r>
          </a:p>
        </p:txBody>
      </p:sp>
      <p:sp>
        <p:nvSpPr>
          <p:cNvPr id="10" name="TextBox 10"/>
          <p:cNvSpPr txBox="1"/>
          <p:nvPr/>
        </p:nvSpPr>
        <p:spPr>
          <a:xfrm>
            <a:off x="7348759" y="9789694"/>
            <a:ext cx="852934"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Models</a:t>
            </a:r>
          </a:p>
        </p:txBody>
      </p:sp>
      <p:sp>
        <p:nvSpPr>
          <p:cNvPr id="11" name="TextBox 11"/>
          <p:cNvSpPr txBox="1"/>
          <p:nvPr/>
        </p:nvSpPr>
        <p:spPr>
          <a:xfrm>
            <a:off x="9973570" y="9789694"/>
            <a:ext cx="841474"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Results</a:t>
            </a:r>
          </a:p>
        </p:txBody>
      </p:sp>
      <p:sp>
        <p:nvSpPr>
          <p:cNvPr id="12" name="TextBox 12"/>
          <p:cNvSpPr txBox="1"/>
          <p:nvPr/>
        </p:nvSpPr>
        <p:spPr>
          <a:xfrm>
            <a:off x="12576987" y="9789694"/>
            <a:ext cx="902717"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Insights</a:t>
            </a:r>
          </a:p>
        </p:txBody>
      </p:sp>
      <p:sp>
        <p:nvSpPr>
          <p:cNvPr id="13" name="TextBox 13"/>
          <p:cNvSpPr txBox="1"/>
          <p:nvPr/>
        </p:nvSpPr>
        <p:spPr>
          <a:xfrm>
            <a:off x="15225909" y="9789694"/>
            <a:ext cx="1065535" cy="349250"/>
          </a:xfrm>
          <a:prstGeom prst="rect">
            <a:avLst/>
          </a:prstGeom>
        </p:spPr>
        <p:txBody>
          <a:bodyPr lIns="0" tIns="0" rIns="0" bIns="0" rtlCol="0" anchor="t">
            <a:spAutoFit/>
          </a:bodyPr>
          <a:lstStyle/>
          <a:p>
            <a:pPr algn="ctr">
              <a:lnSpc>
                <a:spcPts val="2800"/>
              </a:lnSpc>
              <a:spcBef>
                <a:spcPct val="0"/>
              </a:spcBef>
            </a:pPr>
            <a:r>
              <a:rPr lang="en-US" sz="2000">
                <a:solidFill>
                  <a:srgbClr val="022020"/>
                </a:solidFill>
                <a:latin typeface="DM Sans"/>
                <a:ea typeface="DM Sans"/>
                <a:cs typeface="DM Sans"/>
                <a:sym typeface="DM Sans"/>
              </a:rPr>
              <a:t>Wrap-up</a:t>
            </a:r>
          </a:p>
        </p:txBody>
      </p:sp>
      <p:sp>
        <p:nvSpPr>
          <p:cNvPr id="14" name="TextBox 14"/>
          <p:cNvSpPr txBox="1"/>
          <p:nvPr/>
        </p:nvSpPr>
        <p:spPr>
          <a:xfrm>
            <a:off x="666750" y="2471292"/>
            <a:ext cx="7534943" cy="6787008"/>
          </a:xfrm>
          <a:prstGeom prst="rect">
            <a:avLst/>
          </a:prstGeom>
        </p:spPr>
        <p:txBody>
          <a:bodyPr lIns="0" tIns="0" rIns="0" bIns="0" rtlCol="0" anchor="t">
            <a:spAutoFit/>
          </a:bodyPr>
          <a:lstStyle/>
          <a:p>
            <a:pPr marL="604516" lvl="1" indent="-302258" algn="l">
              <a:lnSpc>
                <a:spcPts val="4143"/>
              </a:lnSpc>
              <a:buFont typeface="Arial"/>
              <a:buChar char="•"/>
            </a:pPr>
            <a:r>
              <a:rPr lang="en-US" sz="2799">
                <a:solidFill>
                  <a:srgbClr val="000000"/>
                </a:solidFill>
                <a:latin typeface="DM Sans"/>
                <a:ea typeface="DM Sans"/>
                <a:cs typeface="DM Sans"/>
                <a:sym typeface="DM Sans"/>
              </a:rPr>
              <a:t>Controlled study: 7 NN variants under the same data split + training protocol(dense / embedding / wide&amp;deep / deeper / focal / weighting)</a:t>
            </a:r>
          </a:p>
          <a:p>
            <a:pPr marL="604516" lvl="1" indent="-302258" algn="l">
              <a:lnSpc>
                <a:spcPts val="4143"/>
              </a:lnSpc>
              <a:buFont typeface="Arial"/>
              <a:buChar char="•"/>
            </a:pPr>
            <a:r>
              <a:rPr lang="en-US" sz="2799">
                <a:solidFill>
                  <a:srgbClr val="000000"/>
                </a:solidFill>
                <a:latin typeface="DM Sans"/>
                <a:ea typeface="DM Sans"/>
                <a:cs typeface="DM Sans"/>
                <a:sym typeface="DM Sans"/>
              </a:rPr>
              <a:t>Best NN: Wide &amp; Deep — Val AUC 0.6356, Test AUC 0.6553, PR-AUC 0.4259</a:t>
            </a:r>
          </a:p>
          <a:p>
            <a:pPr marL="604516" lvl="1" indent="-302258" algn="l">
              <a:lnSpc>
                <a:spcPts val="4143"/>
              </a:lnSpc>
              <a:buFont typeface="Arial"/>
              <a:buChar char="•"/>
            </a:pPr>
            <a:r>
              <a:rPr lang="en-US" sz="2799">
                <a:solidFill>
                  <a:srgbClr val="000000"/>
                </a:solidFill>
                <a:latin typeface="DM Sans"/>
                <a:ea typeface="DM Sans"/>
                <a:cs typeface="DM Sans"/>
                <a:sym typeface="DM Sans"/>
              </a:rPr>
              <a:t>Imbalance handling: used class-weighted BCE (pos_weight); compared with stronger weighting and focal loss ablations</a:t>
            </a:r>
          </a:p>
          <a:p>
            <a:pPr marL="604516" lvl="1" indent="-302258" algn="l">
              <a:lnSpc>
                <a:spcPts val="4143"/>
              </a:lnSpc>
              <a:buFont typeface="Arial"/>
              <a:buChar char="•"/>
            </a:pPr>
            <a:r>
              <a:rPr lang="en-US" sz="2799">
                <a:solidFill>
                  <a:srgbClr val="000000"/>
                </a:solidFill>
                <a:latin typeface="DM Sans"/>
                <a:ea typeface="DM Sans"/>
                <a:cs typeface="DM Sans"/>
                <a:sym typeface="DM Sans"/>
              </a:rPr>
              <a:t>Takeaway: Embeddings + wide component help, but gain is limited vs top GBMs on this tabular dataset</a:t>
            </a:r>
          </a:p>
        </p:txBody>
      </p:sp>
      <p:sp>
        <p:nvSpPr>
          <p:cNvPr id="15" name="TextBox 15"/>
          <p:cNvSpPr txBox="1"/>
          <p:nvPr/>
        </p:nvSpPr>
        <p:spPr>
          <a:xfrm>
            <a:off x="8201693" y="4728975"/>
            <a:ext cx="9497488" cy="4553585"/>
          </a:xfrm>
          <a:prstGeom prst="rect">
            <a:avLst/>
          </a:prstGeom>
        </p:spPr>
        <p:txBody>
          <a:bodyPr lIns="0" tIns="0" rIns="0" bIns="0" rtlCol="0" anchor="t">
            <a:spAutoFit/>
          </a:bodyPr>
          <a:lstStyle/>
          <a:p>
            <a:pPr marL="561339" lvl="1" indent="-280669" algn="l">
              <a:lnSpc>
                <a:spcPts val="3639"/>
              </a:lnSpc>
              <a:buFont typeface="Arial"/>
              <a:buChar char="•"/>
            </a:pPr>
            <a:r>
              <a:rPr lang="en-US" sz="2599" b="1">
                <a:solidFill>
                  <a:srgbClr val="000000"/>
                </a:solidFill>
                <a:latin typeface="DM Sans Bold"/>
                <a:ea typeface="DM Sans Bold"/>
                <a:cs typeface="DM Sans Bold"/>
                <a:sym typeface="DM Sans Bold"/>
              </a:rPr>
              <a:t>Why stacking: </a:t>
            </a:r>
            <a:r>
              <a:rPr lang="en-US" sz="2599">
                <a:solidFill>
                  <a:srgbClr val="000000"/>
                </a:solidFill>
                <a:latin typeface="DM Sans"/>
                <a:ea typeface="DM Sans"/>
                <a:cs typeface="DM Sans"/>
                <a:sym typeface="DM Sans"/>
              </a:rPr>
              <a:t>combine complementary errors across model families</a:t>
            </a:r>
          </a:p>
          <a:p>
            <a:pPr marL="561339" lvl="1" indent="-280669" algn="l">
              <a:lnSpc>
                <a:spcPts val="3639"/>
              </a:lnSpc>
              <a:buFont typeface="Arial"/>
              <a:buChar char="•"/>
            </a:pPr>
            <a:r>
              <a:rPr lang="en-US" sz="2599">
                <a:solidFill>
                  <a:srgbClr val="000000"/>
                </a:solidFill>
                <a:latin typeface="DM Sans"/>
                <a:ea typeface="DM Sans"/>
                <a:cs typeface="DM Sans"/>
                <a:sym typeface="DM Sans"/>
              </a:rPr>
              <a:t>Evidence of diversity: avg prediction correlation ≈ 0.768 (not identical signals)</a:t>
            </a:r>
          </a:p>
          <a:p>
            <a:pPr marL="561339" lvl="1" indent="-280669" algn="l">
              <a:lnSpc>
                <a:spcPts val="3639"/>
              </a:lnSpc>
              <a:buFont typeface="Arial"/>
              <a:buChar char="•"/>
            </a:pPr>
            <a:r>
              <a:rPr lang="en-US" sz="2599">
                <a:solidFill>
                  <a:srgbClr val="000000"/>
                </a:solidFill>
                <a:latin typeface="DM Sans"/>
                <a:ea typeface="DM Sans"/>
                <a:cs typeface="DM Sans"/>
                <a:sym typeface="DM Sans"/>
              </a:rPr>
              <a:t>Negative result: naïve averaging did not beat the best single model (important sanity check)</a:t>
            </a:r>
          </a:p>
          <a:p>
            <a:pPr marL="561339" lvl="1" indent="-280669" algn="l">
              <a:lnSpc>
                <a:spcPts val="3639"/>
              </a:lnSpc>
              <a:buFont typeface="Arial"/>
              <a:buChar char="•"/>
            </a:pPr>
            <a:r>
              <a:rPr lang="en-US" sz="2599">
                <a:solidFill>
                  <a:srgbClr val="000000"/>
                </a:solidFill>
                <a:latin typeface="DM Sans"/>
                <a:ea typeface="DM Sans"/>
                <a:cs typeface="DM Sans"/>
                <a:sym typeface="DM Sans"/>
              </a:rPr>
              <a:t>Leakage-safe method: meta-learner trained on out-of-fold (OOF) base predictions</a:t>
            </a:r>
          </a:p>
          <a:p>
            <a:pPr marL="561339" lvl="1" indent="-280669" algn="l">
              <a:lnSpc>
                <a:spcPts val="3639"/>
              </a:lnSpc>
              <a:buFont typeface="Arial"/>
              <a:buChar char="•"/>
            </a:pPr>
            <a:r>
              <a:rPr lang="en-US" sz="2599">
                <a:solidFill>
                  <a:srgbClr val="000000"/>
                </a:solidFill>
                <a:latin typeface="DM Sans"/>
                <a:ea typeface="DM Sans"/>
                <a:cs typeface="DM Sans"/>
                <a:sym typeface="DM Sans"/>
              </a:rPr>
              <a:t>Result: Stacking Test AUC 0.6773 vs best single XGB 0.6734 (+0.58% relative lift)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2654</Words>
  <Application>Microsoft Macintosh PowerPoint</Application>
  <PresentationFormat>Custom</PresentationFormat>
  <Paragraphs>285</Paragraphs>
  <Slides>25</Slides>
  <Notes>13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3" baseType="lpstr">
      <vt:lpstr>DM Sans</vt:lpstr>
      <vt:lpstr>DM Sans Bold</vt:lpstr>
      <vt:lpstr>Georgia Pro Light</vt:lpstr>
      <vt:lpstr>DM Sans Italics</vt:lpstr>
      <vt:lpstr>Arial</vt:lpstr>
      <vt:lpstr>Calibri</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Customer Churn</dc:title>
  <dc:description>Presentation - Customer Churn</dc:description>
  <cp:lastModifiedBy>Audrey Chang</cp:lastModifiedBy>
  <cp:revision>2</cp:revision>
  <dcterms:created xsi:type="dcterms:W3CDTF">2006-08-16T00:00:00Z</dcterms:created>
  <dcterms:modified xsi:type="dcterms:W3CDTF">2025-12-16T01:46:50Z</dcterms:modified>
  <dc:identifier>DAG7frRAle0</dc:identifier>
</cp:coreProperties>
</file>